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50"/>
  </p:notesMasterIdLst>
  <p:sldIdLst>
    <p:sldId id="259" r:id="rId9"/>
    <p:sldId id="260" r:id="rId10"/>
    <p:sldId id="336" r:id="rId11"/>
    <p:sldId id="333" r:id="rId12"/>
    <p:sldId id="324" r:id="rId13"/>
    <p:sldId id="262" r:id="rId14"/>
    <p:sldId id="269" r:id="rId15"/>
    <p:sldId id="268" r:id="rId16"/>
    <p:sldId id="270" r:id="rId17"/>
    <p:sldId id="337" r:id="rId18"/>
    <p:sldId id="312" r:id="rId19"/>
    <p:sldId id="295" r:id="rId20"/>
    <p:sldId id="338" r:id="rId21"/>
    <p:sldId id="346" r:id="rId22"/>
    <p:sldId id="347" r:id="rId23"/>
    <p:sldId id="344" r:id="rId24"/>
    <p:sldId id="300" r:id="rId25"/>
    <p:sldId id="305" r:id="rId26"/>
    <p:sldId id="302" r:id="rId27"/>
    <p:sldId id="326" r:id="rId28"/>
    <p:sldId id="297" r:id="rId29"/>
    <p:sldId id="280" r:id="rId30"/>
    <p:sldId id="315" r:id="rId31"/>
    <p:sldId id="316" r:id="rId32"/>
    <p:sldId id="318" r:id="rId33"/>
    <p:sldId id="317" r:id="rId34"/>
    <p:sldId id="339" r:id="rId35"/>
    <p:sldId id="313" r:id="rId36"/>
    <p:sldId id="340" r:id="rId37"/>
    <p:sldId id="341" r:id="rId38"/>
    <p:sldId id="314" r:id="rId39"/>
    <p:sldId id="342" r:id="rId40"/>
    <p:sldId id="319" r:id="rId41"/>
    <p:sldId id="322" r:id="rId42"/>
    <p:sldId id="320" r:id="rId43"/>
    <p:sldId id="321" r:id="rId44"/>
    <p:sldId id="345" r:id="rId45"/>
    <p:sldId id="343" r:id="rId46"/>
    <p:sldId id="329" r:id="rId47"/>
    <p:sldId id="330" r:id="rId48"/>
    <p:sldId id="278"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74" d="100"/>
          <a:sy n="74" d="100"/>
        </p:scale>
        <p:origin x="-7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6" d="100"/>
        <a:sy n="166" d="100"/>
      </p:scale>
      <p:origin x="0" y="4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al__ma_Sayfas_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smtClean="0"/>
              <a:t>Toplam</a:t>
            </a:r>
            <a:r>
              <a:rPr lang="tr-TR" baseline="0" dirty="0" smtClean="0"/>
              <a:t> Bitki Koruma Ürünü</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5000000000000011E-2"/>
          <c:y val="0.20673351377952756"/>
          <c:w val="0.8291666666666665"/>
          <c:h val="0.709548720472441"/>
        </c:manualLayout>
      </c:layout>
      <c:pie3DChart>
        <c:varyColors val="1"/>
        <c:ser>
          <c:idx val="0"/>
          <c:order val="0"/>
          <c:tx>
            <c:strRef>
              <c:f>Sayfa1!$B$1</c:f>
              <c:strCache>
                <c:ptCount val="1"/>
                <c:pt idx="0">
                  <c:v>Dağılım</c:v>
                </c:pt>
              </c:strCache>
            </c:strRef>
          </c:tx>
          <c:spPr>
            <a:solidFill>
              <a:schemeClr val="accent2">
                <a:lumMod val="40000"/>
                <a:lumOff val="60000"/>
              </a:schemeClr>
            </a:solidFill>
          </c:spPr>
          <c:dPt>
            <c:idx val="0"/>
            <c:bubble3D val="0"/>
            <c:explosion val="4"/>
            <c:spPr>
              <a:solidFill>
                <a:srgbClr val="92D050"/>
              </a:solidFill>
            </c:spPr>
            <c:extLst xmlns:c16r2="http://schemas.microsoft.com/office/drawing/2015/06/chart">
              <c:ext xmlns:c16="http://schemas.microsoft.com/office/drawing/2014/chart" uri="{C3380CC4-5D6E-409C-BE32-E72D297353CC}">
                <c16:uniqueId val="{00000000-0E5C-4187-9EC6-59B43BA0D022}"/>
              </c:ext>
            </c:extLst>
          </c:dPt>
          <c:dLbls>
            <c:dLbl>
              <c:idx val="0"/>
              <c:layout/>
              <c:tx>
                <c:rich>
                  <a:bodyPr/>
                  <a:lstStyle/>
                  <a:p>
                    <a:r>
                      <a:rPr lang="en-US" dirty="0" err="1"/>
                      <a:t>İmal</a:t>
                    </a:r>
                    <a:r>
                      <a:rPr lang="en-US"/>
                      <a:t>
</a:t>
                    </a:r>
                    <a:r>
                      <a:rPr lang="en-US" smtClean="0"/>
                      <a:t>72%</a:t>
                    </a:r>
                    <a:endParaRPr lang="en-US"/>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E5C-4187-9EC6-59B43BA0D022}"/>
                </c:ext>
              </c:extLst>
            </c:dLbl>
            <c:dLbl>
              <c:idx val="1"/>
              <c:layout/>
              <c:tx>
                <c:rich>
                  <a:bodyPr/>
                  <a:lstStyle/>
                  <a:p>
                    <a:r>
                      <a:rPr lang="en-US" dirty="0" err="1"/>
                      <a:t>İthal</a:t>
                    </a:r>
                    <a:r>
                      <a:rPr lang="en-US"/>
                      <a:t>
</a:t>
                    </a:r>
                    <a:r>
                      <a:rPr lang="en-US" smtClean="0"/>
                      <a:t>28%</a:t>
                    </a:r>
                    <a:endParaRPr lang="en-US"/>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A8C-4DF6-B29C-4EE01FEFBBBF}"/>
                </c:ext>
              </c:extLst>
            </c:dLbl>
            <c:dLbl>
              <c:idx val="2"/>
              <c:layout/>
              <c:tx>
                <c:rich>
                  <a:bodyPr/>
                  <a:lstStyle/>
                  <a:p>
                    <a:r>
                      <a:rPr lang="en-US"/>
                      <a:t>
</a:t>
                    </a:r>
                    <a:endParaRPr lang="en-US"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E5C-4187-9EC6-59B43BA0D022}"/>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E5C-4187-9EC6-59B43BA0D022}"/>
                </c:ext>
              </c:extLst>
            </c:dLbl>
            <c:spPr>
              <a:noFill/>
              <a:ln>
                <a:noFill/>
              </a:ln>
              <a:effectLst/>
            </c:sp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Sayfa1!$A$2:$A$5</c:f>
              <c:strCache>
                <c:ptCount val="2"/>
                <c:pt idx="0">
                  <c:v>İmal</c:v>
                </c:pt>
                <c:pt idx="1">
                  <c:v>İthal</c:v>
                </c:pt>
              </c:strCache>
            </c:strRef>
          </c:cat>
          <c:val>
            <c:numRef>
              <c:f>Sayfa1!$B$2:$B$5</c:f>
              <c:numCache>
                <c:formatCode>General</c:formatCode>
                <c:ptCount val="4"/>
                <c:pt idx="0">
                  <c:v>3740</c:v>
                </c:pt>
                <c:pt idx="1">
                  <c:v>1473</c:v>
                </c:pt>
              </c:numCache>
            </c:numRef>
          </c:val>
          <c:extLst xmlns:c16r2="http://schemas.microsoft.com/office/drawing/2015/06/chart">
            <c:ext xmlns:c16="http://schemas.microsoft.com/office/drawing/2014/chart" uri="{C3380CC4-5D6E-409C-BE32-E72D297353CC}">
              <c16:uniqueId val="{00000000-D221-490F-B93F-259FF24ABB31}"/>
            </c:ext>
          </c:extLst>
        </c:ser>
        <c:dLbls>
          <c:showLegendKey val="0"/>
          <c:showVal val="0"/>
          <c:showCatName val="1"/>
          <c:showSerName val="0"/>
          <c:showPercent val="1"/>
          <c:showBubbleSize val="0"/>
          <c:showLeaderLines val="0"/>
        </c:dLbls>
      </c:pie3DChart>
    </c:plotArea>
    <c:plotVisOnly val="1"/>
    <c:dispBlanksAs val="zero"/>
    <c:showDLblsOverMax val="0"/>
  </c:chart>
  <c:spPr>
    <a:noFill/>
    <a:ln>
      <a:solidFill>
        <a:schemeClr val="tx1"/>
      </a:solidFill>
    </a:ln>
  </c:spPr>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66511377440813E-2"/>
          <c:y val="2.006361046674441E-2"/>
          <c:w val="0.92127842647744973"/>
          <c:h val="0.61966399313492748"/>
        </c:manualLayout>
      </c:layout>
      <c:barChart>
        <c:barDir val="col"/>
        <c:grouping val="clustered"/>
        <c:varyColors val="0"/>
        <c:ser>
          <c:idx val="0"/>
          <c:order val="0"/>
          <c:tx>
            <c:strRef>
              <c:f>Sayfa1!$B$1</c:f>
              <c:strCache>
                <c:ptCount val="1"/>
                <c:pt idx="0">
                  <c:v>Ruhsat Sayısı</c:v>
                </c:pt>
              </c:strCache>
            </c:strRef>
          </c:tx>
          <c:spPr>
            <a:solidFill>
              <a:srgbClr val="5B9BD5"/>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Sayfa1!$A$2:$A$15</c:f>
              <c:strCache>
                <c:ptCount val="13"/>
                <c:pt idx="0">
                  <c:v>Akarisit</c:v>
                </c:pt>
                <c:pt idx="1">
                  <c:v>Bitki Aktivatörü</c:v>
                </c:pt>
                <c:pt idx="2">
                  <c:v>Bitki Gelişim Düzenleyici</c:v>
                </c:pt>
                <c:pt idx="3">
                  <c:v>Biyolojik Mücadele Ajanları</c:v>
                </c:pt>
                <c:pt idx="4">
                  <c:v>Biyoteknik Mücadele </c:v>
                </c:pt>
                <c:pt idx="5">
                  <c:v>Defoliant</c:v>
                </c:pt>
                <c:pt idx="6">
                  <c:v>Fumigant</c:v>
                </c:pt>
                <c:pt idx="7">
                  <c:v>Fungisit</c:v>
                </c:pt>
                <c:pt idx="8">
                  <c:v>Herbisit</c:v>
                </c:pt>
                <c:pt idx="9">
                  <c:v>İnsektisit</c:v>
                </c:pt>
                <c:pt idx="10">
                  <c:v>Mollusit</c:v>
                </c:pt>
                <c:pt idx="11">
                  <c:v>Nematisit</c:v>
                </c:pt>
                <c:pt idx="12">
                  <c:v>Rodentisit</c:v>
                </c:pt>
              </c:strCache>
            </c:strRef>
          </c:cat>
          <c:val>
            <c:numRef>
              <c:f>Sayfa1!$B$2:$B$15</c:f>
              <c:numCache>
                <c:formatCode>General</c:formatCode>
                <c:ptCount val="14"/>
                <c:pt idx="0">
                  <c:v>283</c:v>
                </c:pt>
                <c:pt idx="1">
                  <c:v>10</c:v>
                </c:pt>
                <c:pt idx="2">
                  <c:v>237</c:v>
                </c:pt>
                <c:pt idx="3">
                  <c:v>71</c:v>
                </c:pt>
                <c:pt idx="4">
                  <c:v>107</c:v>
                </c:pt>
                <c:pt idx="5">
                  <c:v>19</c:v>
                </c:pt>
                <c:pt idx="6">
                  <c:v>64</c:v>
                </c:pt>
                <c:pt idx="7">
                  <c:v>1863</c:v>
                </c:pt>
                <c:pt idx="8">
                  <c:v>1202</c:v>
                </c:pt>
                <c:pt idx="9">
                  <c:v>1278</c:v>
                </c:pt>
                <c:pt idx="10">
                  <c:v>36</c:v>
                </c:pt>
                <c:pt idx="11">
                  <c:v>93</c:v>
                </c:pt>
                <c:pt idx="12">
                  <c:v>3</c:v>
                </c:pt>
              </c:numCache>
            </c:numRef>
          </c:val>
          <c:extLst xmlns:c16r2="http://schemas.microsoft.com/office/drawing/2015/06/chart">
            <c:ext xmlns:c16="http://schemas.microsoft.com/office/drawing/2014/chart" uri="{C3380CC4-5D6E-409C-BE32-E72D297353CC}">
              <c16:uniqueId val="{00000000-B64C-4DA7-92BC-34BBBF4D574D}"/>
            </c:ext>
          </c:extLst>
        </c:ser>
        <c:dLbls>
          <c:showLegendKey val="0"/>
          <c:showVal val="1"/>
          <c:showCatName val="0"/>
          <c:showSerName val="0"/>
          <c:showPercent val="0"/>
          <c:showBubbleSize val="0"/>
        </c:dLbls>
        <c:gapWidth val="75"/>
        <c:axId val="91013504"/>
        <c:axId val="91016192"/>
      </c:barChart>
      <c:catAx>
        <c:axId val="91013504"/>
        <c:scaling>
          <c:orientation val="minMax"/>
        </c:scaling>
        <c:delete val="0"/>
        <c:axPos val="b"/>
        <c:numFmt formatCode="General" sourceLinked="0"/>
        <c:majorTickMark val="none"/>
        <c:minorTickMark val="none"/>
        <c:tickLblPos val="nextTo"/>
        <c:crossAx val="91016192"/>
        <c:crosses val="autoZero"/>
        <c:auto val="1"/>
        <c:lblAlgn val="ctr"/>
        <c:lblOffset val="100"/>
        <c:noMultiLvlLbl val="0"/>
      </c:catAx>
      <c:valAx>
        <c:axId val="91016192"/>
        <c:scaling>
          <c:orientation val="minMax"/>
        </c:scaling>
        <c:delete val="0"/>
        <c:axPos val="l"/>
        <c:numFmt formatCode="General" sourceLinked="1"/>
        <c:majorTickMark val="none"/>
        <c:minorTickMark val="none"/>
        <c:tickLblPos val="nextTo"/>
        <c:crossAx val="91013504"/>
        <c:crosses val="autoZero"/>
        <c:crossBetween val="between"/>
      </c:valAx>
      <c:spPr>
        <a:noFill/>
        <a:ln w="25400">
          <a:noFill/>
        </a:ln>
      </c:spPr>
    </c:plotArea>
    <c:legend>
      <c:legendPos val="b"/>
      <c:layout/>
      <c:overlay val="0"/>
    </c:legend>
    <c:plotVisOnly val="1"/>
    <c:dispBlanksAs val="gap"/>
    <c:showDLblsOverMax val="0"/>
  </c:chart>
  <c:spPr>
    <a:ln>
      <a:noFill/>
    </a:ln>
  </c:sp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hyperlink" Target="https://bku.tarim.gov.tr/"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bku.tarim.gov.t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9A588-77A1-419B-B59B-F96D6CAA69D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tr-TR"/>
        </a:p>
      </dgm:t>
    </dgm:pt>
    <dgm:pt modelId="{516ECCDD-E4D2-4875-A2D3-722EA65B395A}">
      <dgm:prSet phldrT="[Metin]" custT="1"/>
      <dgm:spPr/>
      <dgm:t>
        <a:bodyPr/>
        <a:lstStyle/>
        <a:p>
          <a:r>
            <a:rPr lang="tr-TR" sz="2000" b="1" dirty="0" smtClean="0"/>
            <a:t>Pestisitler</a:t>
          </a:r>
          <a:endParaRPr lang="tr-TR" sz="20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dgm:t>
    </dgm:pt>
    <dgm:pt modelId="{C3052E45-978F-402F-AE80-942BE6FB4668}" type="parTrans" cxnId="{192975A9-8786-4A31-B0EB-6944AABAD18F}">
      <dgm:prSet/>
      <dgm:spPr/>
      <dgm:t>
        <a:bodyPr/>
        <a:lstStyle/>
        <a:p>
          <a:endParaRPr lang="tr-TR"/>
        </a:p>
      </dgm:t>
    </dgm:pt>
    <dgm:pt modelId="{D1ADD7D6-C13F-4DC5-B746-28758B834DA3}" type="sibTrans" cxnId="{192975A9-8786-4A31-B0EB-6944AABAD18F}">
      <dgm:prSet/>
      <dgm:spPr/>
      <dgm:t>
        <a:bodyPr/>
        <a:lstStyle/>
        <a:p>
          <a:endParaRPr lang="tr-TR"/>
        </a:p>
      </dgm:t>
    </dgm:pt>
    <dgm:pt modelId="{E686FFB2-E1AB-4C37-A48A-884B91E22546}">
      <dgm:prSet custT="1"/>
      <dgm:spPr/>
      <dgm:t>
        <a:bodyPr/>
        <a:lstStyle/>
        <a:p>
          <a:r>
            <a:rPr lang="tr-TR" sz="1800" b="1" dirty="0" smtClean="0"/>
            <a:t>Bitki gelişim düzenleyicileri (BGD)</a:t>
          </a:r>
          <a:endParaRPr lang="tr-TR" sz="1800" b="1" dirty="0"/>
        </a:p>
      </dgm:t>
    </dgm:pt>
    <dgm:pt modelId="{C79ED9A6-7000-43BE-BB4C-5915BDB95425}" type="parTrans" cxnId="{B57334DC-B648-4A31-9C62-256B48BB70B3}">
      <dgm:prSet/>
      <dgm:spPr/>
      <dgm:t>
        <a:bodyPr/>
        <a:lstStyle/>
        <a:p>
          <a:endParaRPr lang="tr-TR"/>
        </a:p>
      </dgm:t>
    </dgm:pt>
    <dgm:pt modelId="{5E05768E-1F3F-4936-91F4-CE3E72794A6E}" type="sibTrans" cxnId="{B57334DC-B648-4A31-9C62-256B48BB70B3}">
      <dgm:prSet/>
      <dgm:spPr/>
      <dgm:t>
        <a:bodyPr/>
        <a:lstStyle/>
        <a:p>
          <a:endParaRPr lang="tr-TR"/>
        </a:p>
      </dgm:t>
    </dgm:pt>
    <dgm:pt modelId="{0A436322-36D3-4209-BBA7-43A625533107}">
      <dgm:prSet custT="1"/>
      <dgm:spPr/>
      <dgm:t>
        <a:bodyPr/>
        <a:lstStyle/>
        <a:p>
          <a:r>
            <a:rPr lang="tr-TR" sz="1800" b="1" dirty="0" smtClean="0"/>
            <a:t>Böcek cezbedicileri (</a:t>
          </a:r>
          <a:r>
            <a:rPr lang="tr-TR" sz="1800" b="1" dirty="0" err="1" smtClean="0"/>
            <a:t>Attractants</a:t>
          </a:r>
          <a:r>
            <a:rPr lang="tr-TR" sz="1800" b="1" dirty="0" smtClean="0"/>
            <a:t>)</a:t>
          </a:r>
          <a:endParaRPr lang="tr-TR" sz="1800" b="1" dirty="0"/>
        </a:p>
      </dgm:t>
    </dgm:pt>
    <dgm:pt modelId="{8737352F-E971-4995-BCD9-7E6D7C00FF5D}" type="parTrans" cxnId="{674346EE-DDD2-4818-90D7-56CC214C9F36}">
      <dgm:prSet/>
      <dgm:spPr/>
      <dgm:t>
        <a:bodyPr/>
        <a:lstStyle/>
        <a:p>
          <a:endParaRPr lang="tr-TR"/>
        </a:p>
      </dgm:t>
    </dgm:pt>
    <dgm:pt modelId="{F74230C1-8372-4C16-ABA4-BC291229EDCA}" type="sibTrans" cxnId="{674346EE-DDD2-4818-90D7-56CC214C9F36}">
      <dgm:prSet/>
      <dgm:spPr/>
      <dgm:t>
        <a:bodyPr/>
        <a:lstStyle/>
        <a:p>
          <a:endParaRPr lang="tr-TR"/>
        </a:p>
      </dgm:t>
    </dgm:pt>
    <dgm:pt modelId="{3A23303D-8796-42F6-96A5-1D2E81D966AA}">
      <dgm:prSet custT="1"/>
      <dgm:spPr/>
      <dgm:t>
        <a:bodyPr/>
        <a:lstStyle/>
        <a:p>
          <a:r>
            <a:rPr lang="tr-TR" sz="1800" b="1" dirty="0" smtClean="0"/>
            <a:t>Böcek uzaklaştırıcıları (</a:t>
          </a:r>
          <a:r>
            <a:rPr lang="tr-TR" sz="1800" b="1" dirty="0" err="1" smtClean="0"/>
            <a:t>Repellents</a:t>
          </a:r>
          <a:r>
            <a:rPr lang="tr-TR" sz="1800" b="1" dirty="0" smtClean="0"/>
            <a:t>)</a:t>
          </a:r>
          <a:endParaRPr lang="tr-TR" sz="1800" b="1" dirty="0"/>
        </a:p>
      </dgm:t>
    </dgm:pt>
    <dgm:pt modelId="{C565526D-FF19-4364-8D9D-B9000AB953D5}" type="parTrans" cxnId="{AD89C1A2-B860-4705-AC54-9CA7E8DD4B59}">
      <dgm:prSet/>
      <dgm:spPr/>
      <dgm:t>
        <a:bodyPr/>
        <a:lstStyle/>
        <a:p>
          <a:endParaRPr lang="tr-TR"/>
        </a:p>
      </dgm:t>
    </dgm:pt>
    <dgm:pt modelId="{8DF9517E-0CB5-4233-8996-1BF62F69D2FE}" type="sibTrans" cxnId="{AD89C1A2-B860-4705-AC54-9CA7E8DD4B59}">
      <dgm:prSet/>
      <dgm:spPr/>
      <dgm:t>
        <a:bodyPr/>
        <a:lstStyle/>
        <a:p>
          <a:endParaRPr lang="tr-TR"/>
        </a:p>
      </dgm:t>
    </dgm:pt>
    <dgm:pt modelId="{EC4E5A84-5633-4423-85B8-2A6FFC4CDB03}">
      <dgm:prSet custT="1"/>
      <dgm:spPr/>
      <dgm:t>
        <a:bodyPr/>
        <a:lstStyle/>
        <a:p>
          <a:r>
            <a:rPr lang="tr-TR" sz="1800" b="1" dirty="0" smtClean="0"/>
            <a:t>Böcek gelişimi düzenleyicileri (IGR)</a:t>
          </a:r>
          <a:endParaRPr lang="tr-TR" sz="1800" b="1" dirty="0"/>
        </a:p>
      </dgm:t>
    </dgm:pt>
    <dgm:pt modelId="{001CB08D-89E9-405D-83EB-16B56AC889DF}" type="parTrans" cxnId="{AC9BFA7B-9B29-4A49-A336-10B2A768FC92}">
      <dgm:prSet/>
      <dgm:spPr/>
      <dgm:t>
        <a:bodyPr/>
        <a:lstStyle/>
        <a:p>
          <a:endParaRPr lang="tr-TR"/>
        </a:p>
      </dgm:t>
    </dgm:pt>
    <dgm:pt modelId="{8CC5D2AA-E808-44AD-BB60-80A5A259E0BC}" type="sibTrans" cxnId="{AC9BFA7B-9B29-4A49-A336-10B2A768FC92}">
      <dgm:prSet/>
      <dgm:spPr/>
      <dgm:t>
        <a:bodyPr/>
        <a:lstStyle/>
        <a:p>
          <a:endParaRPr lang="tr-TR"/>
        </a:p>
      </dgm:t>
    </dgm:pt>
    <dgm:pt modelId="{CCBC8035-3DF7-4DCC-A521-EF3B6EEC3FAB}">
      <dgm:prSet custT="1"/>
      <dgm:spPr/>
      <dgm:t>
        <a:bodyPr/>
        <a:lstStyle/>
        <a:p>
          <a:r>
            <a:rPr lang="tr-TR" sz="1800" b="1" dirty="0" smtClean="0"/>
            <a:t>Beslenmeyi engelleyiciler</a:t>
          </a:r>
          <a:endParaRPr lang="tr-TR" sz="1800" b="1" dirty="0"/>
        </a:p>
      </dgm:t>
    </dgm:pt>
    <dgm:pt modelId="{4C88384E-02E7-426A-9A3F-E852A875BFB1}" type="parTrans" cxnId="{C9C472BC-89C0-4484-A698-605980FCF9E0}">
      <dgm:prSet/>
      <dgm:spPr/>
      <dgm:t>
        <a:bodyPr/>
        <a:lstStyle/>
        <a:p>
          <a:endParaRPr lang="tr-TR"/>
        </a:p>
      </dgm:t>
    </dgm:pt>
    <dgm:pt modelId="{1CE5169D-0CD4-4B7D-8AE9-C294B93C7396}" type="sibTrans" cxnId="{C9C472BC-89C0-4484-A698-605980FCF9E0}">
      <dgm:prSet/>
      <dgm:spPr/>
      <dgm:t>
        <a:bodyPr/>
        <a:lstStyle/>
        <a:p>
          <a:endParaRPr lang="tr-TR"/>
        </a:p>
      </dgm:t>
    </dgm:pt>
    <dgm:pt modelId="{47EA8C8C-0C50-4353-A430-53A8C554C1A3}">
      <dgm:prSet custT="1"/>
      <dgm:spPr/>
      <dgm:t>
        <a:bodyPr/>
        <a:lstStyle/>
        <a:p>
          <a:r>
            <a:rPr lang="tr-TR" sz="1800" b="1" dirty="0" err="1" smtClean="0"/>
            <a:t>Biyopreparatlar</a:t>
          </a:r>
          <a:endParaRPr lang="tr-TR" sz="1800" b="1" dirty="0"/>
        </a:p>
      </dgm:t>
    </dgm:pt>
    <dgm:pt modelId="{D96E8CD1-399D-47E2-AC89-961782C02681}" type="parTrans" cxnId="{1F7D1428-C6D8-469F-8028-15453AE32E3D}">
      <dgm:prSet/>
      <dgm:spPr/>
      <dgm:t>
        <a:bodyPr/>
        <a:lstStyle/>
        <a:p>
          <a:endParaRPr lang="tr-TR"/>
        </a:p>
      </dgm:t>
    </dgm:pt>
    <dgm:pt modelId="{D7E5D9B2-FDD9-45E9-AB06-C18E7C415BC4}" type="sibTrans" cxnId="{1F7D1428-C6D8-469F-8028-15453AE32E3D}">
      <dgm:prSet/>
      <dgm:spPr/>
      <dgm:t>
        <a:bodyPr/>
        <a:lstStyle/>
        <a:p>
          <a:endParaRPr lang="tr-TR"/>
        </a:p>
      </dgm:t>
    </dgm:pt>
    <dgm:pt modelId="{71D0C817-5308-4EF7-960C-591DD374F6D1}">
      <dgm:prSet custT="1"/>
      <dgm:spPr/>
      <dgm:t>
        <a:bodyPr/>
        <a:lstStyle/>
        <a:p>
          <a:r>
            <a:rPr lang="tr-TR" sz="1800" b="1" dirty="0" smtClean="0"/>
            <a:t>Bitki </a:t>
          </a:r>
          <a:r>
            <a:rPr lang="tr-TR" sz="1800" b="1" dirty="0" err="1" smtClean="0"/>
            <a:t>aktivatörleri</a:t>
          </a:r>
          <a:endParaRPr lang="tr-TR" sz="1800" b="1" dirty="0"/>
        </a:p>
      </dgm:t>
    </dgm:pt>
    <dgm:pt modelId="{AD6C87E9-B697-4650-B502-1BE7248D107F}" type="parTrans" cxnId="{12E7CCF5-7E28-49C3-8E54-0D3C5E63A6C1}">
      <dgm:prSet/>
      <dgm:spPr/>
      <dgm:t>
        <a:bodyPr/>
        <a:lstStyle/>
        <a:p>
          <a:endParaRPr lang="tr-TR"/>
        </a:p>
      </dgm:t>
    </dgm:pt>
    <dgm:pt modelId="{C420A167-CEF3-4F52-BE11-74518611EC3E}" type="sibTrans" cxnId="{12E7CCF5-7E28-49C3-8E54-0D3C5E63A6C1}">
      <dgm:prSet/>
      <dgm:spPr/>
      <dgm:t>
        <a:bodyPr/>
        <a:lstStyle/>
        <a:p>
          <a:endParaRPr lang="tr-TR"/>
        </a:p>
      </dgm:t>
    </dgm:pt>
    <dgm:pt modelId="{573CD2D7-D32D-4602-BE94-E87E968D6E43}">
      <dgm:prSet custT="1"/>
      <dgm:spPr/>
      <dgm:t>
        <a:bodyPr/>
        <a:lstStyle/>
        <a:p>
          <a:r>
            <a:rPr lang="tr-TR" sz="1800" b="1" dirty="0" smtClean="0"/>
            <a:t>Fizyolojik hastalıkların tedavisinde kullanılan maddeler</a:t>
          </a:r>
          <a:endParaRPr lang="tr-TR" sz="1800" b="1" dirty="0"/>
        </a:p>
      </dgm:t>
    </dgm:pt>
    <dgm:pt modelId="{E379F5FC-00FA-4C62-B3AF-2682490EB85F}" type="parTrans" cxnId="{835D6216-3C64-4B9D-A76A-0DE3A39AE4AE}">
      <dgm:prSet/>
      <dgm:spPr/>
      <dgm:t>
        <a:bodyPr/>
        <a:lstStyle/>
        <a:p>
          <a:endParaRPr lang="tr-TR"/>
        </a:p>
      </dgm:t>
    </dgm:pt>
    <dgm:pt modelId="{A9D17455-E178-4BF9-A017-044C83FA2ACE}" type="sibTrans" cxnId="{835D6216-3C64-4B9D-A76A-0DE3A39AE4AE}">
      <dgm:prSet/>
      <dgm:spPr/>
      <dgm:t>
        <a:bodyPr/>
        <a:lstStyle/>
        <a:p>
          <a:endParaRPr lang="tr-TR"/>
        </a:p>
      </dgm:t>
    </dgm:pt>
    <dgm:pt modelId="{BFEAEDB9-934F-4EA6-9021-5419307E6068}">
      <dgm:prSet custT="1"/>
      <dgm:spPr/>
      <dgm:t>
        <a:bodyPr/>
        <a:lstStyle/>
        <a:p>
          <a:r>
            <a:rPr lang="tr-TR" sz="1800" b="1" dirty="0" smtClean="0"/>
            <a:t>Biyolojik mücadele etmenleri</a:t>
          </a:r>
          <a:endParaRPr lang="tr-TR" sz="1800" b="1" dirty="0"/>
        </a:p>
      </dgm:t>
    </dgm:pt>
    <dgm:pt modelId="{DEFF7846-B3D6-4D69-8284-F692F32B71F5}" type="parTrans" cxnId="{F6E11E76-AAD8-4FB4-ABF1-539F53C0FA24}">
      <dgm:prSet/>
      <dgm:spPr/>
      <dgm:t>
        <a:bodyPr/>
        <a:lstStyle/>
        <a:p>
          <a:endParaRPr lang="tr-TR"/>
        </a:p>
      </dgm:t>
    </dgm:pt>
    <dgm:pt modelId="{5FD65E9A-BD24-41A8-818B-23EF121B2A95}" type="sibTrans" cxnId="{F6E11E76-AAD8-4FB4-ABF1-539F53C0FA24}">
      <dgm:prSet/>
      <dgm:spPr/>
      <dgm:t>
        <a:bodyPr/>
        <a:lstStyle/>
        <a:p>
          <a:endParaRPr lang="tr-TR"/>
        </a:p>
      </dgm:t>
    </dgm:pt>
    <dgm:pt modelId="{454D59F2-1C35-44D0-BD7B-8B25B29C4ADC}">
      <dgm:prSet custT="1"/>
      <dgm:spPr/>
      <dgm:t>
        <a:bodyPr/>
        <a:lstStyle/>
        <a:p>
          <a:r>
            <a:rPr lang="tr-TR" sz="1800" b="1" dirty="0" smtClean="0"/>
            <a:t>Tuzak ve </a:t>
          </a:r>
          <a:r>
            <a:rPr lang="tr-TR" sz="1800" b="1" dirty="0" err="1" smtClean="0"/>
            <a:t>feromonlar</a:t>
          </a:r>
          <a:endParaRPr lang="tr-TR" sz="1800" b="1" dirty="0"/>
        </a:p>
      </dgm:t>
    </dgm:pt>
    <dgm:pt modelId="{89CDCDDB-7CCD-4EE9-8D26-A2B2BCB8CCD5}" type="parTrans" cxnId="{9455B342-E99F-4DBD-B217-461684FD3618}">
      <dgm:prSet/>
      <dgm:spPr/>
      <dgm:t>
        <a:bodyPr/>
        <a:lstStyle/>
        <a:p>
          <a:endParaRPr lang="tr-TR"/>
        </a:p>
      </dgm:t>
    </dgm:pt>
    <dgm:pt modelId="{D8EE4A8A-A20B-4A7D-8C4D-DD78DB664456}" type="sibTrans" cxnId="{9455B342-E99F-4DBD-B217-461684FD3618}">
      <dgm:prSet/>
      <dgm:spPr/>
      <dgm:t>
        <a:bodyPr/>
        <a:lstStyle/>
        <a:p>
          <a:endParaRPr lang="tr-TR"/>
        </a:p>
      </dgm:t>
    </dgm:pt>
    <dgm:pt modelId="{6A610FD0-7CF4-4BC2-8F9F-8AEE53FE6417}" type="pres">
      <dgm:prSet presAssocID="{5D39A588-77A1-419B-B59B-F96D6CAA69DD}" presName="diagram" presStyleCnt="0">
        <dgm:presLayoutVars>
          <dgm:dir/>
          <dgm:resizeHandles val="exact"/>
        </dgm:presLayoutVars>
      </dgm:prSet>
      <dgm:spPr/>
      <dgm:t>
        <a:bodyPr/>
        <a:lstStyle/>
        <a:p>
          <a:endParaRPr lang="tr-TR"/>
        </a:p>
      </dgm:t>
    </dgm:pt>
    <dgm:pt modelId="{C1B4092B-8F84-41F8-B4E9-9193FAFEE83C}" type="pres">
      <dgm:prSet presAssocID="{516ECCDD-E4D2-4875-A2D3-722EA65B395A}" presName="node" presStyleLbl="node1" presStyleIdx="0" presStyleCnt="11" custLinFactNeighborX="-2328" custLinFactNeighborY="-3245">
        <dgm:presLayoutVars>
          <dgm:bulletEnabled val="1"/>
        </dgm:presLayoutVars>
      </dgm:prSet>
      <dgm:spPr/>
      <dgm:t>
        <a:bodyPr/>
        <a:lstStyle/>
        <a:p>
          <a:endParaRPr lang="tr-TR"/>
        </a:p>
      </dgm:t>
    </dgm:pt>
    <dgm:pt modelId="{3A5F8B43-89C8-4EC8-9444-14489272DDC8}" type="pres">
      <dgm:prSet presAssocID="{D1ADD7D6-C13F-4DC5-B746-28758B834DA3}" presName="sibTrans" presStyleCnt="0"/>
      <dgm:spPr/>
      <dgm:t>
        <a:bodyPr/>
        <a:lstStyle/>
        <a:p>
          <a:endParaRPr lang="tr-TR"/>
        </a:p>
      </dgm:t>
    </dgm:pt>
    <dgm:pt modelId="{46195B55-32B7-4ED0-B44C-374AA59E5D0B}" type="pres">
      <dgm:prSet presAssocID="{E686FFB2-E1AB-4C37-A48A-884B91E22546}" presName="node" presStyleLbl="node1" presStyleIdx="1" presStyleCnt="11">
        <dgm:presLayoutVars>
          <dgm:bulletEnabled val="1"/>
        </dgm:presLayoutVars>
      </dgm:prSet>
      <dgm:spPr/>
      <dgm:t>
        <a:bodyPr/>
        <a:lstStyle/>
        <a:p>
          <a:endParaRPr lang="tr-TR"/>
        </a:p>
      </dgm:t>
    </dgm:pt>
    <dgm:pt modelId="{2D0B5B8D-3A62-4919-B447-0EA697AAA145}" type="pres">
      <dgm:prSet presAssocID="{5E05768E-1F3F-4936-91F4-CE3E72794A6E}" presName="sibTrans" presStyleCnt="0"/>
      <dgm:spPr/>
      <dgm:t>
        <a:bodyPr/>
        <a:lstStyle/>
        <a:p>
          <a:endParaRPr lang="tr-TR"/>
        </a:p>
      </dgm:t>
    </dgm:pt>
    <dgm:pt modelId="{287C2799-74F5-4D92-994E-89759B025D82}" type="pres">
      <dgm:prSet presAssocID="{0A436322-36D3-4209-BBA7-43A625533107}" presName="node" presStyleLbl="node1" presStyleIdx="2" presStyleCnt="11">
        <dgm:presLayoutVars>
          <dgm:bulletEnabled val="1"/>
        </dgm:presLayoutVars>
      </dgm:prSet>
      <dgm:spPr/>
      <dgm:t>
        <a:bodyPr/>
        <a:lstStyle/>
        <a:p>
          <a:endParaRPr lang="tr-TR"/>
        </a:p>
      </dgm:t>
    </dgm:pt>
    <dgm:pt modelId="{14D0083C-2C8B-46A8-8681-7DC3D91AB5CE}" type="pres">
      <dgm:prSet presAssocID="{F74230C1-8372-4C16-ABA4-BC291229EDCA}" presName="sibTrans" presStyleCnt="0"/>
      <dgm:spPr/>
      <dgm:t>
        <a:bodyPr/>
        <a:lstStyle/>
        <a:p>
          <a:endParaRPr lang="tr-TR"/>
        </a:p>
      </dgm:t>
    </dgm:pt>
    <dgm:pt modelId="{8D43B0B6-869F-4EDE-A878-2529A8F4E8EB}" type="pres">
      <dgm:prSet presAssocID="{3A23303D-8796-42F6-96A5-1D2E81D966AA}" presName="node" presStyleLbl="node1" presStyleIdx="3" presStyleCnt="11">
        <dgm:presLayoutVars>
          <dgm:bulletEnabled val="1"/>
        </dgm:presLayoutVars>
      </dgm:prSet>
      <dgm:spPr/>
      <dgm:t>
        <a:bodyPr/>
        <a:lstStyle/>
        <a:p>
          <a:endParaRPr lang="tr-TR"/>
        </a:p>
      </dgm:t>
    </dgm:pt>
    <dgm:pt modelId="{93481711-6EE3-48B5-97B6-F22BFB91042F}" type="pres">
      <dgm:prSet presAssocID="{8DF9517E-0CB5-4233-8996-1BF62F69D2FE}" presName="sibTrans" presStyleCnt="0"/>
      <dgm:spPr/>
      <dgm:t>
        <a:bodyPr/>
        <a:lstStyle/>
        <a:p>
          <a:endParaRPr lang="tr-TR"/>
        </a:p>
      </dgm:t>
    </dgm:pt>
    <dgm:pt modelId="{FE184A0A-5132-4160-9314-85E0DFAAFDAD}" type="pres">
      <dgm:prSet presAssocID="{EC4E5A84-5633-4423-85B8-2A6FFC4CDB03}" presName="node" presStyleLbl="node1" presStyleIdx="4" presStyleCnt="11">
        <dgm:presLayoutVars>
          <dgm:bulletEnabled val="1"/>
        </dgm:presLayoutVars>
      </dgm:prSet>
      <dgm:spPr/>
      <dgm:t>
        <a:bodyPr/>
        <a:lstStyle/>
        <a:p>
          <a:endParaRPr lang="tr-TR"/>
        </a:p>
      </dgm:t>
    </dgm:pt>
    <dgm:pt modelId="{1CA7C722-76C2-4593-B7BC-0016A5966C9B}" type="pres">
      <dgm:prSet presAssocID="{8CC5D2AA-E808-44AD-BB60-80A5A259E0BC}" presName="sibTrans" presStyleCnt="0"/>
      <dgm:spPr/>
      <dgm:t>
        <a:bodyPr/>
        <a:lstStyle/>
        <a:p>
          <a:endParaRPr lang="tr-TR"/>
        </a:p>
      </dgm:t>
    </dgm:pt>
    <dgm:pt modelId="{79EF372A-CBCF-4FDF-8DD6-C6FC6B714AB7}" type="pres">
      <dgm:prSet presAssocID="{CCBC8035-3DF7-4DCC-A521-EF3B6EEC3FAB}" presName="node" presStyleLbl="node1" presStyleIdx="5" presStyleCnt="11">
        <dgm:presLayoutVars>
          <dgm:bulletEnabled val="1"/>
        </dgm:presLayoutVars>
      </dgm:prSet>
      <dgm:spPr/>
      <dgm:t>
        <a:bodyPr/>
        <a:lstStyle/>
        <a:p>
          <a:endParaRPr lang="tr-TR"/>
        </a:p>
      </dgm:t>
    </dgm:pt>
    <dgm:pt modelId="{F4AEE045-8C81-44C9-8284-D5965BDC9042}" type="pres">
      <dgm:prSet presAssocID="{1CE5169D-0CD4-4B7D-8AE9-C294B93C7396}" presName="sibTrans" presStyleCnt="0"/>
      <dgm:spPr/>
      <dgm:t>
        <a:bodyPr/>
        <a:lstStyle/>
        <a:p>
          <a:endParaRPr lang="tr-TR"/>
        </a:p>
      </dgm:t>
    </dgm:pt>
    <dgm:pt modelId="{A1DF83F3-DE0B-490E-BFDE-121B4FB6B99E}" type="pres">
      <dgm:prSet presAssocID="{47EA8C8C-0C50-4353-A430-53A8C554C1A3}" presName="node" presStyleLbl="node1" presStyleIdx="6" presStyleCnt="11">
        <dgm:presLayoutVars>
          <dgm:bulletEnabled val="1"/>
        </dgm:presLayoutVars>
      </dgm:prSet>
      <dgm:spPr/>
      <dgm:t>
        <a:bodyPr/>
        <a:lstStyle/>
        <a:p>
          <a:endParaRPr lang="tr-TR"/>
        </a:p>
      </dgm:t>
    </dgm:pt>
    <dgm:pt modelId="{94BD8835-BC70-4771-B9C0-FC16C5E972E6}" type="pres">
      <dgm:prSet presAssocID="{D7E5D9B2-FDD9-45E9-AB06-C18E7C415BC4}" presName="sibTrans" presStyleCnt="0"/>
      <dgm:spPr/>
      <dgm:t>
        <a:bodyPr/>
        <a:lstStyle/>
        <a:p>
          <a:endParaRPr lang="tr-TR"/>
        </a:p>
      </dgm:t>
    </dgm:pt>
    <dgm:pt modelId="{3B97FCB6-FF7D-42FF-9B44-4B476C93791C}" type="pres">
      <dgm:prSet presAssocID="{71D0C817-5308-4EF7-960C-591DD374F6D1}" presName="node" presStyleLbl="node1" presStyleIdx="7" presStyleCnt="11">
        <dgm:presLayoutVars>
          <dgm:bulletEnabled val="1"/>
        </dgm:presLayoutVars>
      </dgm:prSet>
      <dgm:spPr/>
      <dgm:t>
        <a:bodyPr/>
        <a:lstStyle/>
        <a:p>
          <a:endParaRPr lang="tr-TR"/>
        </a:p>
      </dgm:t>
    </dgm:pt>
    <dgm:pt modelId="{E72354AF-545A-400E-ACC9-9E22706AF9D0}" type="pres">
      <dgm:prSet presAssocID="{C420A167-CEF3-4F52-BE11-74518611EC3E}" presName="sibTrans" presStyleCnt="0"/>
      <dgm:spPr/>
      <dgm:t>
        <a:bodyPr/>
        <a:lstStyle/>
        <a:p>
          <a:endParaRPr lang="tr-TR"/>
        </a:p>
      </dgm:t>
    </dgm:pt>
    <dgm:pt modelId="{B9D5E9DD-9169-4FEE-9612-0B9BD732445F}" type="pres">
      <dgm:prSet presAssocID="{573CD2D7-D32D-4602-BE94-E87E968D6E43}" presName="node" presStyleLbl="node1" presStyleIdx="8" presStyleCnt="11" custScaleX="134070">
        <dgm:presLayoutVars>
          <dgm:bulletEnabled val="1"/>
        </dgm:presLayoutVars>
      </dgm:prSet>
      <dgm:spPr/>
      <dgm:t>
        <a:bodyPr/>
        <a:lstStyle/>
        <a:p>
          <a:endParaRPr lang="tr-TR"/>
        </a:p>
      </dgm:t>
    </dgm:pt>
    <dgm:pt modelId="{71BD198E-7FDF-4201-800A-D38EAEE7A379}" type="pres">
      <dgm:prSet presAssocID="{A9D17455-E178-4BF9-A017-044C83FA2ACE}" presName="sibTrans" presStyleCnt="0"/>
      <dgm:spPr/>
      <dgm:t>
        <a:bodyPr/>
        <a:lstStyle/>
        <a:p>
          <a:endParaRPr lang="tr-TR"/>
        </a:p>
      </dgm:t>
    </dgm:pt>
    <dgm:pt modelId="{7FB65BD2-9E90-4462-94FA-CFA97FCB5829}" type="pres">
      <dgm:prSet presAssocID="{BFEAEDB9-934F-4EA6-9021-5419307E6068}" presName="node" presStyleLbl="node1" presStyleIdx="9" presStyleCnt="11">
        <dgm:presLayoutVars>
          <dgm:bulletEnabled val="1"/>
        </dgm:presLayoutVars>
      </dgm:prSet>
      <dgm:spPr/>
      <dgm:t>
        <a:bodyPr/>
        <a:lstStyle/>
        <a:p>
          <a:endParaRPr lang="tr-TR"/>
        </a:p>
      </dgm:t>
    </dgm:pt>
    <dgm:pt modelId="{353F3E22-47F1-43EA-9B1C-A441DF709432}" type="pres">
      <dgm:prSet presAssocID="{5FD65E9A-BD24-41A8-818B-23EF121B2A95}" presName="sibTrans" presStyleCnt="0"/>
      <dgm:spPr/>
      <dgm:t>
        <a:bodyPr/>
        <a:lstStyle/>
        <a:p>
          <a:endParaRPr lang="tr-TR"/>
        </a:p>
      </dgm:t>
    </dgm:pt>
    <dgm:pt modelId="{F5F7307A-51B4-453A-A2E0-90BFA907FDCD}" type="pres">
      <dgm:prSet presAssocID="{454D59F2-1C35-44D0-BD7B-8B25B29C4ADC}" presName="node" presStyleLbl="node1" presStyleIdx="10" presStyleCnt="11">
        <dgm:presLayoutVars>
          <dgm:bulletEnabled val="1"/>
        </dgm:presLayoutVars>
      </dgm:prSet>
      <dgm:spPr/>
      <dgm:t>
        <a:bodyPr/>
        <a:lstStyle/>
        <a:p>
          <a:endParaRPr lang="tr-TR"/>
        </a:p>
      </dgm:t>
    </dgm:pt>
  </dgm:ptLst>
  <dgm:cxnLst>
    <dgm:cxn modelId="{40CB76C6-4823-4F34-B2A8-E63B93CD5694}" type="presOf" srcId="{3A23303D-8796-42F6-96A5-1D2E81D966AA}" destId="{8D43B0B6-869F-4EDE-A878-2529A8F4E8EB}" srcOrd="0" destOrd="0" presId="urn:microsoft.com/office/officeart/2005/8/layout/default#1"/>
    <dgm:cxn modelId="{C9C472BC-89C0-4484-A698-605980FCF9E0}" srcId="{5D39A588-77A1-419B-B59B-F96D6CAA69DD}" destId="{CCBC8035-3DF7-4DCC-A521-EF3B6EEC3FAB}" srcOrd="5" destOrd="0" parTransId="{4C88384E-02E7-426A-9A3F-E852A875BFB1}" sibTransId="{1CE5169D-0CD4-4B7D-8AE9-C294B93C7396}"/>
    <dgm:cxn modelId="{AC9BFA7B-9B29-4A49-A336-10B2A768FC92}" srcId="{5D39A588-77A1-419B-B59B-F96D6CAA69DD}" destId="{EC4E5A84-5633-4423-85B8-2A6FFC4CDB03}" srcOrd="4" destOrd="0" parTransId="{001CB08D-89E9-405D-83EB-16B56AC889DF}" sibTransId="{8CC5D2AA-E808-44AD-BB60-80A5A259E0BC}"/>
    <dgm:cxn modelId="{AD89C1A2-B860-4705-AC54-9CA7E8DD4B59}" srcId="{5D39A588-77A1-419B-B59B-F96D6CAA69DD}" destId="{3A23303D-8796-42F6-96A5-1D2E81D966AA}" srcOrd="3" destOrd="0" parTransId="{C565526D-FF19-4364-8D9D-B9000AB953D5}" sibTransId="{8DF9517E-0CB5-4233-8996-1BF62F69D2FE}"/>
    <dgm:cxn modelId="{1F7D1428-C6D8-469F-8028-15453AE32E3D}" srcId="{5D39A588-77A1-419B-B59B-F96D6CAA69DD}" destId="{47EA8C8C-0C50-4353-A430-53A8C554C1A3}" srcOrd="6" destOrd="0" parTransId="{D96E8CD1-399D-47E2-AC89-961782C02681}" sibTransId="{D7E5D9B2-FDD9-45E9-AB06-C18E7C415BC4}"/>
    <dgm:cxn modelId="{F6E11E76-AAD8-4FB4-ABF1-539F53C0FA24}" srcId="{5D39A588-77A1-419B-B59B-F96D6CAA69DD}" destId="{BFEAEDB9-934F-4EA6-9021-5419307E6068}" srcOrd="9" destOrd="0" parTransId="{DEFF7846-B3D6-4D69-8284-F692F32B71F5}" sibTransId="{5FD65E9A-BD24-41A8-818B-23EF121B2A95}"/>
    <dgm:cxn modelId="{B57334DC-B648-4A31-9C62-256B48BB70B3}" srcId="{5D39A588-77A1-419B-B59B-F96D6CAA69DD}" destId="{E686FFB2-E1AB-4C37-A48A-884B91E22546}" srcOrd="1" destOrd="0" parTransId="{C79ED9A6-7000-43BE-BB4C-5915BDB95425}" sibTransId="{5E05768E-1F3F-4936-91F4-CE3E72794A6E}"/>
    <dgm:cxn modelId="{192975A9-8786-4A31-B0EB-6944AABAD18F}" srcId="{5D39A588-77A1-419B-B59B-F96D6CAA69DD}" destId="{516ECCDD-E4D2-4875-A2D3-722EA65B395A}" srcOrd="0" destOrd="0" parTransId="{C3052E45-978F-402F-AE80-942BE6FB4668}" sibTransId="{D1ADD7D6-C13F-4DC5-B746-28758B834DA3}"/>
    <dgm:cxn modelId="{12E7CCF5-7E28-49C3-8E54-0D3C5E63A6C1}" srcId="{5D39A588-77A1-419B-B59B-F96D6CAA69DD}" destId="{71D0C817-5308-4EF7-960C-591DD374F6D1}" srcOrd="7" destOrd="0" parTransId="{AD6C87E9-B697-4650-B502-1BE7248D107F}" sibTransId="{C420A167-CEF3-4F52-BE11-74518611EC3E}"/>
    <dgm:cxn modelId="{EF478034-27DF-49F8-A548-C9A040C0D81A}" type="presOf" srcId="{E686FFB2-E1AB-4C37-A48A-884B91E22546}" destId="{46195B55-32B7-4ED0-B44C-374AA59E5D0B}" srcOrd="0" destOrd="0" presId="urn:microsoft.com/office/officeart/2005/8/layout/default#1"/>
    <dgm:cxn modelId="{8FE89222-EE38-467C-807B-9A4414C88AB2}" type="presOf" srcId="{516ECCDD-E4D2-4875-A2D3-722EA65B395A}" destId="{C1B4092B-8F84-41F8-B4E9-9193FAFEE83C}" srcOrd="0" destOrd="0" presId="urn:microsoft.com/office/officeart/2005/8/layout/default#1"/>
    <dgm:cxn modelId="{835D6216-3C64-4B9D-A76A-0DE3A39AE4AE}" srcId="{5D39A588-77A1-419B-B59B-F96D6CAA69DD}" destId="{573CD2D7-D32D-4602-BE94-E87E968D6E43}" srcOrd="8" destOrd="0" parTransId="{E379F5FC-00FA-4C62-B3AF-2682490EB85F}" sibTransId="{A9D17455-E178-4BF9-A017-044C83FA2ACE}"/>
    <dgm:cxn modelId="{72282F19-0AAA-47EB-8585-C48F8F678AAD}" type="presOf" srcId="{BFEAEDB9-934F-4EA6-9021-5419307E6068}" destId="{7FB65BD2-9E90-4462-94FA-CFA97FCB5829}" srcOrd="0" destOrd="0" presId="urn:microsoft.com/office/officeart/2005/8/layout/default#1"/>
    <dgm:cxn modelId="{CA15593D-37EE-403A-AE5E-2C3AFD498D2D}" type="presOf" srcId="{CCBC8035-3DF7-4DCC-A521-EF3B6EEC3FAB}" destId="{79EF372A-CBCF-4FDF-8DD6-C6FC6B714AB7}" srcOrd="0" destOrd="0" presId="urn:microsoft.com/office/officeart/2005/8/layout/default#1"/>
    <dgm:cxn modelId="{674346EE-DDD2-4818-90D7-56CC214C9F36}" srcId="{5D39A588-77A1-419B-B59B-F96D6CAA69DD}" destId="{0A436322-36D3-4209-BBA7-43A625533107}" srcOrd="2" destOrd="0" parTransId="{8737352F-E971-4995-BCD9-7E6D7C00FF5D}" sibTransId="{F74230C1-8372-4C16-ABA4-BC291229EDCA}"/>
    <dgm:cxn modelId="{B8C6D974-F30E-482B-B8E8-C29CA8D77ED0}" type="presOf" srcId="{5D39A588-77A1-419B-B59B-F96D6CAA69DD}" destId="{6A610FD0-7CF4-4BC2-8F9F-8AEE53FE6417}" srcOrd="0" destOrd="0" presId="urn:microsoft.com/office/officeart/2005/8/layout/default#1"/>
    <dgm:cxn modelId="{CA8B12D3-11D8-4E5A-A89D-DFEBA2180B3F}" type="presOf" srcId="{71D0C817-5308-4EF7-960C-591DD374F6D1}" destId="{3B97FCB6-FF7D-42FF-9B44-4B476C93791C}" srcOrd="0" destOrd="0" presId="urn:microsoft.com/office/officeart/2005/8/layout/default#1"/>
    <dgm:cxn modelId="{9455B342-E99F-4DBD-B217-461684FD3618}" srcId="{5D39A588-77A1-419B-B59B-F96D6CAA69DD}" destId="{454D59F2-1C35-44D0-BD7B-8B25B29C4ADC}" srcOrd="10" destOrd="0" parTransId="{89CDCDDB-7CCD-4EE9-8D26-A2B2BCB8CCD5}" sibTransId="{D8EE4A8A-A20B-4A7D-8C4D-DD78DB664456}"/>
    <dgm:cxn modelId="{C9394C56-172A-406F-9491-09907AA37FEA}" type="presOf" srcId="{573CD2D7-D32D-4602-BE94-E87E968D6E43}" destId="{B9D5E9DD-9169-4FEE-9612-0B9BD732445F}" srcOrd="0" destOrd="0" presId="urn:microsoft.com/office/officeart/2005/8/layout/default#1"/>
    <dgm:cxn modelId="{182E763B-D5D9-4337-A3D9-831568D1BB60}" type="presOf" srcId="{454D59F2-1C35-44D0-BD7B-8B25B29C4ADC}" destId="{F5F7307A-51B4-453A-A2E0-90BFA907FDCD}" srcOrd="0" destOrd="0" presId="urn:microsoft.com/office/officeart/2005/8/layout/default#1"/>
    <dgm:cxn modelId="{DF3E60D1-FA01-43A6-AC46-431BE9532B7C}" type="presOf" srcId="{47EA8C8C-0C50-4353-A430-53A8C554C1A3}" destId="{A1DF83F3-DE0B-490E-BFDE-121B4FB6B99E}" srcOrd="0" destOrd="0" presId="urn:microsoft.com/office/officeart/2005/8/layout/default#1"/>
    <dgm:cxn modelId="{072E7754-1F6B-4349-AEF8-45E9B53B6B1B}" type="presOf" srcId="{0A436322-36D3-4209-BBA7-43A625533107}" destId="{287C2799-74F5-4D92-994E-89759B025D82}" srcOrd="0" destOrd="0" presId="urn:microsoft.com/office/officeart/2005/8/layout/default#1"/>
    <dgm:cxn modelId="{5E326965-0BBF-47DF-89A0-59004CAFE708}" type="presOf" srcId="{EC4E5A84-5633-4423-85B8-2A6FFC4CDB03}" destId="{FE184A0A-5132-4160-9314-85E0DFAAFDAD}" srcOrd="0" destOrd="0" presId="urn:microsoft.com/office/officeart/2005/8/layout/default#1"/>
    <dgm:cxn modelId="{D7D06429-0FEB-4071-9543-646262164222}" type="presParOf" srcId="{6A610FD0-7CF4-4BC2-8F9F-8AEE53FE6417}" destId="{C1B4092B-8F84-41F8-B4E9-9193FAFEE83C}" srcOrd="0" destOrd="0" presId="urn:microsoft.com/office/officeart/2005/8/layout/default#1"/>
    <dgm:cxn modelId="{EEBD869A-E20B-4D53-9C67-84A60DAA4EF4}" type="presParOf" srcId="{6A610FD0-7CF4-4BC2-8F9F-8AEE53FE6417}" destId="{3A5F8B43-89C8-4EC8-9444-14489272DDC8}" srcOrd="1" destOrd="0" presId="urn:microsoft.com/office/officeart/2005/8/layout/default#1"/>
    <dgm:cxn modelId="{B9E9EE93-21F7-42D7-AE49-9D08D0B108AE}" type="presParOf" srcId="{6A610FD0-7CF4-4BC2-8F9F-8AEE53FE6417}" destId="{46195B55-32B7-4ED0-B44C-374AA59E5D0B}" srcOrd="2" destOrd="0" presId="urn:microsoft.com/office/officeart/2005/8/layout/default#1"/>
    <dgm:cxn modelId="{06DB4826-E7BC-4C0B-8924-F67D0778A09C}" type="presParOf" srcId="{6A610FD0-7CF4-4BC2-8F9F-8AEE53FE6417}" destId="{2D0B5B8D-3A62-4919-B447-0EA697AAA145}" srcOrd="3" destOrd="0" presId="urn:microsoft.com/office/officeart/2005/8/layout/default#1"/>
    <dgm:cxn modelId="{203608DE-2647-438F-8C1E-56BB386491F2}" type="presParOf" srcId="{6A610FD0-7CF4-4BC2-8F9F-8AEE53FE6417}" destId="{287C2799-74F5-4D92-994E-89759B025D82}" srcOrd="4" destOrd="0" presId="urn:microsoft.com/office/officeart/2005/8/layout/default#1"/>
    <dgm:cxn modelId="{F424553D-C051-4C9A-8FFD-FCDCA2FBDB2F}" type="presParOf" srcId="{6A610FD0-7CF4-4BC2-8F9F-8AEE53FE6417}" destId="{14D0083C-2C8B-46A8-8681-7DC3D91AB5CE}" srcOrd="5" destOrd="0" presId="urn:microsoft.com/office/officeart/2005/8/layout/default#1"/>
    <dgm:cxn modelId="{49482164-B3CE-4390-A5C5-AE4C93468823}" type="presParOf" srcId="{6A610FD0-7CF4-4BC2-8F9F-8AEE53FE6417}" destId="{8D43B0B6-869F-4EDE-A878-2529A8F4E8EB}" srcOrd="6" destOrd="0" presId="urn:microsoft.com/office/officeart/2005/8/layout/default#1"/>
    <dgm:cxn modelId="{2C505589-4F95-411A-8A75-E0A0B1986B27}" type="presParOf" srcId="{6A610FD0-7CF4-4BC2-8F9F-8AEE53FE6417}" destId="{93481711-6EE3-48B5-97B6-F22BFB91042F}" srcOrd="7" destOrd="0" presId="urn:microsoft.com/office/officeart/2005/8/layout/default#1"/>
    <dgm:cxn modelId="{DDF79EA7-CC9E-44FE-873E-19FE512FA632}" type="presParOf" srcId="{6A610FD0-7CF4-4BC2-8F9F-8AEE53FE6417}" destId="{FE184A0A-5132-4160-9314-85E0DFAAFDAD}" srcOrd="8" destOrd="0" presId="urn:microsoft.com/office/officeart/2005/8/layout/default#1"/>
    <dgm:cxn modelId="{A65009D7-6785-4734-A9F8-ABF7021DBF2B}" type="presParOf" srcId="{6A610FD0-7CF4-4BC2-8F9F-8AEE53FE6417}" destId="{1CA7C722-76C2-4593-B7BC-0016A5966C9B}" srcOrd="9" destOrd="0" presId="urn:microsoft.com/office/officeart/2005/8/layout/default#1"/>
    <dgm:cxn modelId="{1CD4DFDD-B3CE-4F62-8027-6FBBACBA49B8}" type="presParOf" srcId="{6A610FD0-7CF4-4BC2-8F9F-8AEE53FE6417}" destId="{79EF372A-CBCF-4FDF-8DD6-C6FC6B714AB7}" srcOrd="10" destOrd="0" presId="urn:microsoft.com/office/officeart/2005/8/layout/default#1"/>
    <dgm:cxn modelId="{C818F885-D88E-4EA6-BF7D-FBF41BED108C}" type="presParOf" srcId="{6A610FD0-7CF4-4BC2-8F9F-8AEE53FE6417}" destId="{F4AEE045-8C81-44C9-8284-D5965BDC9042}" srcOrd="11" destOrd="0" presId="urn:microsoft.com/office/officeart/2005/8/layout/default#1"/>
    <dgm:cxn modelId="{25E93D45-0473-4401-AD1A-0D7A0EE3C64D}" type="presParOf" srcId="{6A610FD0-7CF4-4BC2-8F9F-8AEE53FE6417}" destId="{A1DF83F3-DE0B-490E-BFDE-121B4FB6B99E}" srcOrd="12" destOrd="0" presId="urn:microsoft.com/office/officeart/2005/8/layout/default#1"/>
    <dgm:cxn modelId="{5832C51A-8F8B-4164-BC4F-E51B75324EAD}" type="presParOf" srcId="{6A610FD0-7CF4-4BC2-8F9F-8AEE53FE6417}" destId="{94BD8835-BC70-4771-B9C0-FC16C5E972E6}" srcOrd="13" destOrd="0" presId="urn:microsoft.com/office/officeart/2005/8/layout/default#1"/>
    <dgm:cxn modelId="{15FCB0AC-1CAB-4ED4-A57B-BE5F0A001598}" type="presParOf" srcId="{6A610FD0-7CF4-4BC2-8F9F-8AEE53FE6417}" destId="{3B97FCB6-FF7D-42FF-9B44-4B476C93791C}" srcOrd="14" destOrd="0" presId="urn:microsoft.com/office/officeart/2005/8/layout/default#1"/>
    <dgm:cxn modelId="{A963B76C-5443-4FF6-BB49-E3BEA6EB646F}" type="presParOf" srcId="{6A610FD0-7CF4-4BC2-8F9F-8AEE53FE6417}" destId="{E72354AF-545A-400E-ACC9-9E22706AF9D0}" srcOrd="15" destOrd="0" presId="urn:microsoft.com/office/officeart/2005/8/layout/default#1"/>
    <dgm:cxn modelId="{94F48877-B88E-403D-8DAB-CEFA199D4B7C}" type="presParOf" srcId="{6A610FD0-7CF4-4BC2-8F9F-8AEE53FE6417}" destId="{B9D5E9DD-9169-4FEE-9612-0B9BD732445F}" srcOrd="16" destOrd="0" presId="urn:microsoft.com/office/officeart/2005/8/layout/default#1"/>
    <dgm:cxn modelId="{D06A2845-F250-4DAC-832C-9155F332A230}" type="presParOf" srcId="{6A610FD0-7CF4-4BC2-8F9F-8AEE53FE6417}" destId="{71BD198E-7FDF-4201-800A-D38EAEE7A379}" srcOrd="17" destOrd="0" presId="urn:microsoft.com/office/officeart/2005/8/layout/default#1"/>
    <dgm:cxn modelId="{C80A8009-03DC-4B4D-8077-2DB84E1A3437}" type="presParOf" srcId="{6A610FD0-7CF4-4BC2-8F9F-8AEE53FE6417}" destId="{7FB65BD2-9E90-4462-94FA-CFA97FCB5829}" srcOrd="18" destOrd="0" presId="urn:microsoft.com/office/officeart/2005/8/layout/default#1"/>
    <dgm:cxn modelId="{CF552599-0030-4046-9925-49B80B6E5211}" type="presParOf" srcId="{6A610FD0-7CF4-4BC2-8F9F-8AEE53FE6417}" destId="{353F3E22-47F1-43EA-9B1C-A441DF709432}" srcOrd="19" destOrd="0" presId="urn:microsoft.com/office/officeart/2005/8/layout/default#1"/>
    <dgm:cxn modelId="{5D505BAD-B037-46C5-9E9E-21F63D77BF09}" type="presParOf" srcId="{6A610FD0-7CF4-4BC2-8F9F-8AEE53FE6417}" destId="{F5F7307A-51B4-453A-A2E0-90BFA907FDCD}" srcOrd="2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BE65E-B7BC-4218-A8A0-A65F588634E9}" type="doc">
      <dgm:prSet loTypeId="urn:microsoft.com/office/officeart/2005/8/layout/hProcess9" loCatId="process" qsTypeId="urn:microsoft.com/office/officeart/2005/8/quickstyle/simple3" qsCatId="simple" csTypeId="urn:microsoft.com/office/officeart/2005/8/colors/accent6_5" csCatId="accent6" phldr="1"/>
      <dgm:spPr/>
    </dgm:pt>
    <dgm:pt modelId="{FAC9E147-1D8F-4D37-B661-7A98E9ED7CB6}">
      <dgm:prSet phldrT="[Metin]">
        <dgm:style>
          <a:lnRef idx="2">
            <a:schemeClr val="accent6"/>
          </a:lnRef>
          <a:fillRef idx="1">
            <a:schemeClr val="lt1"/>
          </a:fillRef>
          <a:effectRef idx="0">
            <a:schemeClr val="accent6"/>
          </a:effectRef>
          <a:fontRef idx="minor">
            <a:schemeClr val="dk1"/>
          </a:fontRef>
        </dgm:style>
      </dgm:prSet>
      <dgm:spPr/>
      <dgm:t>
        <a:bodyPr/>
        <a:lstStyle/>
        <a:p>
          <a:r>
            <a:rPr lang="tr-TR" dirty="0" smtClean="0">
              <a:latin typeface="Times New Roman" panose="02020603050405020304" pitchFamily="18" charset="0"/>
              <a:cs typeface="Times New Roman" panose="02020603050405020304" pitchFamily="18" charset="0"/>
            </a:rPr>
            <a:t>Bakanlığımızca ruhsatlandırılan bitki koruma ürünleri</a:t>
          </a:r>
        </a:p>
      </dgm:t>
    </dgm:pt>
    <dgm:pt modelId="{BB401096-F676-48BA-A514-DF7DC9E6638F}" type="parTrans" cxnId="{E58AD452-0E5B-40E7-9A7B-6FBFB660484C}">
      <dgm:prSet/>
      <dgm:spPr/>
      <dgm:t>
        <a:bodyPr/>
        <a:lstStyle/>
        <a:p>
          <a:endParaRPr lang="tr-TR"/>
        </a:p>
      </dgm:t>
    </dgm:pt>
    <dgm:pt modelId="{0A8BA96A-2B95-4447-9769-EADC8FC46D93}" type="sibTrans" cxnId="{E58AD452-0E5B-40E7-9A7B-6FBFB660484C}">
      <dgm:prSet/>
      <dgm:spPr/>
      <dgm:t>
        <a:bodyPr/>
        <a:lstStyle/>
        <a:p>
          <a:endParaRPr lang="tr-TR"/>
        </a:p>
      </dgm:t>
    </dgm:pt>
    <dgm:pt modelId="{AC51D709-5605-40BE-BC30-25A22002757A}">
      <dgm:prSet phldrT="[Metin]">
        <dgm:style>
          <a:lnRef idx="2">
            <a:schemeClr val="accent6"/>
          </a:lnRef>
          <a:fillRef idx="1">
            <a:schemeClr val="lt1"/>
          </a:fillRef>
          <a:effectRef idx="0">
            <a:schemeClr val="accent6"/>
          </a:effectRef>
          <a:fontRef idx="minor">
            <a:schemeClr val="dk1"/>
          </a:fontRef>
        </dgm:style>
      </dgm:prSet>
      <dgm:spPr/>
      <dgm:t>
        <a:bodyPr/>
        <a:lstStyle/>
        <a:p>
          <a:r>
            <a:rPr lang="tr-TR" dirty="0" smtClean="0"/>
            <a:t>Veri tabanına eş zamanlı olarak girilir.</a:t>
          </a:r>
          <a:endParaRPr lang="tr-TR" dirty="0"/>
        </a:p>
      </dgm:t>
    </dgm:pt>
    <dgm:pt modelId="{39AC06B9-478E-4827-8C4A-01E5922EFD5A}" type="parTrans" cxnId="{43405D9C-963C-4AA3-8E8E-CA00D909E1F0}">
      <dgm:prSet/>
      <dgm:spPr/>
      <dgm:t>
        <a:bodyPr/>
        <a:lstStyle/>
        <a:p>
          <a:endParaRPr lang="tr-TR"/>
        </a:p>
      </dgm:t>
    </dgm:pt>
    <dgm:pt modelId="{783D0BD1-4FAE-4759-B72B-49D536BC00D2}" type="sibTrans" cxnId="{43405D9C-963C-4AA3-8E8E-CA00D909E1F0}">
      <dgm:prSet/>
      <dgm:spPr/>
      <dgm:t>
        <a:bodyPr/>
        <a:lstStyle/>
        <a:p>
          <a:endParaRPr lang="tr-TR"/>
        </a:p>
      </dgm:t>
    </dgm:pt>
    <dgm:pt modelId="{D7BCA645-5118-49B5-88BD-6A94260FE7D8}">
      <dgm:prSet phldrT="[Metin]">
        <dgm:style>
          <a:lnRef idx="2">
            <a:schemeClr val="accent6"/>
          </a:lnRef>
          <a:fillRef idx="1">
            <a:schemeClr val="lt1"/>
          </a:fillRef>
          <a:effectRef idx="0">
            <a:schemeClr val="accent6"/>
          </a:effectRef>
          <a:fontRef idx="minor">
            <a:schemeClr val="dk1"/>
          </a:fontRef>
        </dgm:style>
      </dgm:prSet>
      <dgm:spPr/>
      <dgm:t>
        <a:bodyPr/>
        <a:lstStyle/>
        <a:p>
          <a:r>
            <a:rPr lang="tr-TR" dirty="0" smtClean="0">
              <a:latin typeface="Times New Roman" panose="02020603050405020304" pitchFamily="18" charset="0"/>
              <a:cs typeface="Times New Roman" panose="02020603050405020304" pitchFamily="18" charset="0"/>
              <a:hlinkClick xmlns:r="http://schemas.openxmlformats.org/officeDocument/2006/relationships" r:id="rId1"/>
            </a:rPr>
            <a:t>https://bku.tarim.gov.tr/</a:t>
          </a:r>
          <a:r>
            <a:rPr lang="tr-TR" dirty="0" smtClean="0">
              <a:latin typeface="Times New Roman" panose="02020603050405020304" pitchFamily="18" charset="0"/>
              <a:cs typeface="Times New Roman" panose="02020603050405020304" pitchFamily="18" charset="0"/>
            </a:rPr>
            <a:t> adresinden eş zamanlı olarak görülür.</a:t>
          </a:r>
          <a:endParaRPr lang="tr-TR" dirty="0"/>
        </a:p>
      </dgm:t>
    </dgm:pt>
    <dgm:pt modelId="{CC953E5E-8163-48F0-928D-44BAC5B9E558}" type="parTrans" cxnId="{123B63E4-309B-4FE9-84AB-4155108DCEBF}">
      <dgm:prSet/>
      <dgm:spPr/>
      <dgm:t>
        <a:bodyPr/>
        <a:lstStyle/>
        <a:p>
          <a:endParaRPr lang="tr-TR"/>
        </a:p>
      </dgm:t>
    </dgm:pt>
    <dgm:pt modelId="{9A724A3A-2D3E-45B9-8CF1-68D5A5B6606A}" type="sibTrans" cxnId="{123B63E4-309B-4FE9-84AB-4155108DCEBF}">
      <dgm:prSet/>
      <dgm:spPr/>
      <dgm:t>
        <a:bodyPr/>
        <a:lstStyle/>
        <a:p>
          <a:endParaRPr lang="tr-TR"/>
        </a:p>
      </dgm:t>
    </dgm:pt>
    <dgm:pt modelId="{9C1C04EE-5403-4386-8F45-ED6DF85D43EC}" type="pres">
      <dgm:prSet presAssocID="{E2DBE65E-B7BC-4218-A8A0-A65F588634E9}" presName="CompostProcess" presStyleCnt="0">
        <dgm:presLayoutVars>
          <dgm:dir/>
          <dgm:resizeHandles val="exact"/>
        </dgm:presLayoutVars>
      </dgm:prSet>
      <dgm:spPr/>
    </dgm:pt>
    <dgm:pt modelId="{04F58455-4E4D-4FC1-BA81-B1379C70500F}" type="pres">
      <dgm:prSet presAssocID="{E2DBE65E-B7BC-4218-A8A0-A65F588634E9}" presName="arrow" presStyleLbl="bgShp" presStyleIdx="0" presStyleCnt="1"/>
      <dgm:spPr/>
    </dgm:pt>
    <dgm:pt modelId="{7D380832-9019-459C-A259-938CAB2FFCD2}" type="pres">
      <dgm:prSet presAssocID="{E2DBE65E-B7BC-4218-A8A0-A65F588634E9}" presName="linearProcess" presStyleCnt="0"/>
      <dgm:spPr/>
    </dgm:pt>
    <dgm:pt modelId="{FA9FADDB-86D7-4D96-8454-B686BB4382E0}" type="pres">
      <dgm:prSet presAssocID="{FAC9E147-1D8F-4D37-B661-7A98E9ED7CB6}" presName="textNode" presStyleLbl="node1" presStyleIdx="0" presStyleCnt="3">
        <dgm:presLayoutVars>
          <dgm:bulletEnabled val="1"/>
        </dgm:presLayoutVars>
      </dgm:prSet>
      <dgm:spPr/>
      <dgm:t>
        <a:bodyPr/>
        <a:lstStyle/>
        <a:p>
          <a:endParaRPr lang="tr-TR"/>
        </a:p>
      </dgm:t>
    </dgm:pt>
    <dgm:pt modelId="{A537CEC5-E1AF-412D-BCE4-28DFB145591C}" type="pres">
      <dgm:prSet presAssocID="{0A8BA96A-2B95-4447-9769-EADC8FC46D93}" presName="sibTrans" presStyleCnt="0"/>
      <dgm:spPr/>
    </dgm:pt>
    <dgm:pt modelId="{90B0071B-1226-4867-AEB7-B2284F1DB770}" type="pres">
      <dgm:prSet presAssocID="{AC51D709-5605-40BE-BC30-25A22002757A}" presName="textNode" presStyleLbl="node1" presStyleIdx="1" presStyleCnt="3">
        <dgm:presLayoutVars>
          <dgm:bulletEnabled val="1"/>
        </dgm:presLayoutVars>
      </dgm:prSet>
      <dgm:spPr/>
      <dgm:t>
        <a:bodyPr/>
        <a:lstStyle/>
        <a:p>
          <a:endParaRPr lang="tr-TR"/>
        </a:p>
      </dgm:t>
    </dgm:pt>
    <dgm:pt modelId="{D993AF5B-BDA1-4B7C-9183-942A2F3A9A69}" type="pres">
      <dgm:prSet presAssocID="{783D0BD1-4FAE-4759-B72B-49D536BC00D2}" presName="sibTrans" presStyleCnt="0"/>
      <dgm:spPr/>
    </dgm:pt>
    <dgm:pt modelId="{123867F1-8AEB-4286-B7B4-097EE057E21D}" type="pres">
      <dgm:prSet presAssocID="{D7BCA645-5118-49B5-88BD-6A94260FE7D8}" presName="textNode" presStyleLbl="node1" presStyleIdx="2" presStyleCnt="3">
        <dgm:presLayoutVars>
          <dgm:bulletEnabled val="1"/>
        </dgm:presLayoutVars>
      </dgm:prSet>
      <dgm:spPr/>
      <dgm:t>
        <a:bodyPr/>
        <a:lstStyle/>
        <a:p>
          <a:endParaRPr lang="tr-TR"/>
        </a:p>
      </dgm:t>
    </dgm:pt>
  </dgm:ptLst>
  <dgm:cxnLst>
    <dgm:cxn modelId="{B9B25685-4BF0-4497-ADEA-FAAFBB1CD8EF}" type="presOf" srcId="{E2DBE65E-B7BC-4218-A8A0-A65F588634E9}" destId="{9C1C04EE-5403-4386-8F45-ED6DF85D43EC}" srcOrd="0" destOrd="0" presId="urn:microsoft.com/office/officeart/2005/8/layout/hProcess9"/>
    <dgm:cxn modelId="{E58AD452-0E5B-40E7-9A7B-6FBFB660484C}" srcId="{E2DBE65E-B7BC-4218-A8A0-A65F588634E9}" destId="{FAC9E147-1D8F-4D37-B661-7A98E9ED7CB6}" srcOrd="0" destOrd="0" parTransId="{BB401096-F676-48BA-A514-DF7DC9E6638F}" sibTransId="{0A8BA96A-2B95-4447-9769-EADC8FC46D93}"/>
    <dgm:cxn modelId="{00A662C1-8B8F-499D-90E9-3439E3F7489A}" type="presOf" srcId="{FAC9E147-1D8F-4D37-B661-7A98E9ED7CB6}" destId="{FA9FADDB-86D7-4D96-8454-B686BB4382E0}" srcOrd="0" destOrd="0" presId="urn:microsoft.com/office/officeart/2005/8/layout/hProcess9"/>
    <dgm:cxn modelId="{E8012F50-2A24-4501-A662-3CA9FEAE9986}" type="presOf" srcId="{D7BCA645-5118-49B5-88BD-6A94260FE7D8}" destId="{123867F1-8AEB-4286-B7B4-097EE057E21D}" srcOrd="0" destOrd="0" presId="urn:microsoft.com/office/officeart/2005/8/layout/hProcess9"/>
    <dgm:cxn modelId="{43405D9C-963C-4AA3-8E8E-CA00D909E1F0}" srcId="{E2DBE65E-B7BC-4218-A8A0-A65F588634E9}" destId="{AC51D709-5605-40BE-BC30-25A22002757A}" srcOrd="1" destOrd="0" parTransId="{39AC06B9-478E-4827-8C4A-01E5922EFD5A}" sibTransId="{783D0BD1-4FAE-4759-B72B-49D536BC00D2}"/>
    <dgm:cxn modelId="{123B63E4-309B-4FE9-84AB-4155108DCEBF}" srcId="{E2DBE65E-B7BC-4218-A8A0-A65F588634E9}" destId="{D7BCA645-5118-49B5-88BD-6A94260FE7D8}" srcOrd="2" destOrd="0" parTransId="{CC953E5E-8163-48F0-928D-44BAC5B9E558}" sibTransId="{9A724A3A-2D3E-45B9-8CF1-68D5A5B6606A}"/>
    <dgm:cxn modelId="{CF1B740B-1263-4A2F-A77D-D50C42CE0594}" type="presOf" srcId="{AC51D709-5605-40BE-BC30-25A22002757A}" destId="{90B0071B-1226-4867-AEB7-B2284F1DB770}" srcOrd="0" destOrd="0" presId="urn:microsoft.com/office/officeart/2005/8/layout/hProcess9"/>
    <dgm:cxn modelId="{7C2EA839-C4B4-4CCA-A41B-3374DDFC4F39}" type="presParOf" srcId="{9C1C04EE-5403-4386-8F45-ED6DF85D43EC}" destId="{04F58455-4E4D-4FC1-BA81-B1379C70500F}" srcOrd="0" destOrd="0" presId="urn:microsoft.com/office/officeart/2005/8/layout/hProcess9"/>
    <dgm:cxn modelId="{E5DDB64C-8297-41A1-91F7-9FA0847B5DD7}" type="presParOf" srcId="{9C1C04EE-5403-4386-8F45-ED6DF85D43EC}" destId="{7D380832-9019-459C-A259-938CAB2FFCD2}" srcOrd="1" destOrd="0" presId="urn:microsoft.com/office/officeart/2005/8/layout/hProcess9"/>
    <dgm:cxn modelId="{00E7BFD5-51E8-499B-A4C6-B7FD5BE3E22B}" type="presParOf" srcId="{7D380832-9019-459C-A259-938CAB2FFCD2}" destId="{FA9FADDB-86D7-4D96-8454-B686BB4382E0}" srcOrd="0" destOrd="0" presId="urn:microsoft.com/office/officeart/2005/8/layout/hProcess9"/>
    <dgm:cxn modelId="{C44AF2A8-A84B-4AD7-B7A0-86E409F3EFA0}" type="presParOf" srcId="{7D380832-9019-459C-A259-938CAB2FFCD2}" destId="{A537CEC5-E1AF-412D-BCE4-28DFB145591C}" srcOrd="1" destOrd="0" presId="urn:microsoft.com/office/officeart/2005/8/layout/hProcess9"/>
    <dgm:cxn modelId="{B363DBE3-5674-4D78-812F-33A88932758E}" type="presParOf" srcId="{7D380832-9019-459C-A259-938CAB2FFCD2}" destId="{90B0071B-1226-4867-AEB7-B2284F1DB770}" srcOrd="2" destOrd="0" presId="urn:microsoft.com/office/officeart/2005/8/layout/hProcess9"/>
    <dgm:cxn modelId="{0BECEDDF-F9F3-4300-959C-C0BCC3E357B7}" type="presParOf" srcId="{7D380832-9019-459C-A259-938CAB2FFCD2}" destId="{D993AF5B-BDA1-4B7C-9183-942A2F3A9A69}" srcOrd="3" destOrd="0" presId="urn:microsoft.com/office/officeart/2005/8/layout/hProcess9"/>
    <dgm:cxn modelId="{37528CEF-AC3D-4E04-BC47-C8C723229348}" type="presParOf" srcId="{7D380832-9019-459C-A259-938CAB2FFCD2}" destId="{123867F1-8AEB-4286-B7B4-097EE057E21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FA578-90AC-4CCB-A0C7-3959BA62E58A}" type="doc">
      <dgm:prSet loTypeId="urn:microsoft.com/office/officeart/2005/8/layout/orgChart1" loCatId="hierarchy" qsTypeId="urn:microsoft.com/office/officeart/2005/8/quickstyle/3d5" qsCatId="3D" csTypeId="urn:microsoft.com/office/officeart/2005/8/colors/accent1_2" csCatId="accent1" phldr="1"/>
      <dgm:spPr/>
      <dgm:t>
        <a:bodyPr/>
        <a:lstStyle/>
        <a:p>
          <a:endParaRPr lang="tr-TR"/>
        </a:p>
      </dgm:t>
    </dgm:pt>
    <dgm:pt modelId="{37D52DB9-108D-445E-AF49-06F875DE42E3}">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latin typeface="Times New Roman" panose="02020603050405020304" pitchFamily="18" charset="0"/>
              <a:cs typeface="Times New Roman" panose="02020603050405020304" pitchFamily="18" charset="0"/>
            </a:rPr>
            <a:t>GEÇİCİ TAVSİYE</a:t>
          </a:r>
        </a:p>
        <a:p>
          <a:r>
            <a:rPr lang="tr-TR" sz="2400" dirty="0" smtClean="0">
              <a:latin typeface="Times New Roman" panose="02020603050405020304" pitchFamily="18" charset="0"/>
              <a:cs typeface="Times New Roman" panose="02020603050405020304" pitchFamily="18" charset="0"/>
            </a:rPr>
            <a:t>(120 GÜN)</a:t>
          </a:r>
          <a:endParaRPr lang="tr-TR" sz="2400" dirty="0">
            <a:latin typeface="Times New Roman" panose="02020603050405020304" pitchFamily="18" charset="0"/>
            <a:cs typeface="Times New Roman" panose="02020603050405020304" pitchFamily="18" charset="0"/>
          </a:endParaRPr>
        </a:p>
      </dgm:t>
    </dgm:pt>
    <dgm:pt modelId="{C335E6EA-308B-47C9-9870-6E4424A0099E}" type="parTrans" cxnId="{DB022622-BFA1-42D1-B9CA-F10F3714AEAF}">
      <dgm:prSet/>
      <dgm:spPr/>
      <dgm:t>
        <a:bodyPr/>
        <a:lstStyle/>
        <a:p>
          <a:endParaRPr lang="tr-TR"/>
        </a:p>
      </dgm:t>
    </dgm:pt>
    <dgm:pt modelId="{7D513855-BD70-4A6A-8C5D-543B108803F7}" type="sibTrans" cxnId="{DB022622-BFA1-42D1-B9CA-F10F3714AEAF}">
      <dgm:prSet/>
      <dgm:spPr/>
      <dgm:t>
        <a:bodyPr/>
        <a:lstStyle/>
        <a:p>
          <a:endParaRPr lang="tr-TR"/>
        </a:p>
      </dgm:t>
    </dgm:pt>
    <dgm:pt modelId="{94B3BE60-0E57-4137-A782-B1AF94A4066C}" type="asst">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latin typeface="Times New Roman" panose="02020603050405020304" pitchFamily="18" charset="0"/>
              <a:cs typeface="Times New Roman" panose="02020603050405020304" pitchFamily="18" charset="0"/>
            </a:rPr>
            <a:t>AKTİF MADDE ÖNERİLERİ</a:t>
          </a:r>
          <a:endParaRPr lang="tr-TR" sz="2400" dirty="0">
            <a:latin typeface="Times New Roman" panose="02020603050405020304" pitchFamily="18" charset="0"/>
            <a:cs typeface="Times New Roman" panose="02020603050405020304" pitchFamily="18" charset="0"/>
          </a:endParaRPr>
        </a:p>
      </dgm:t>
    </dgm:pt>
    <dgm:pt modelId="{556252EE-49FD-4FA5-9F88-343BD9F7BD98}" type="parTrans" cxnId="{888DB005-87DE-463D-8370-27273CAF6FCA}">
      <dgm:prSet/>
      <dgm:spPr/>
      <dgm:t>
        <a:bodyPr/>
        <a:lstStyle/>
        <a:p>
          <a:endParaRPr lang="tr-TR"/>
        </a:p>
      </dgm:t>
    </dgm:pt>
    <dgm:pt modelId="{BC950542-3FC1-408B-89F1-A2247A82D023}" type="sibTrans" cxnId="{888DB005-87DE-463D-8370-27273CAF6FCA}">
      <dgm:prSet/>
      <dgm:spPr/>
      <dgm:t>
        <a:bodyPr/>
        <a:lstStyle/>
        <a:p>
          <a:endParaRPr lang="tr-TR"/>
        </a:p>
      </dgm:t>
    </dgm:pt>
    <dgm:pt modelId="{4D576853-8490-4857-9D18-76A4650A0137}">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latin typeface="Times New Roman" panose="02020603050405020304" pitchFamily="18" charset="0"/>
              <a:cs typeface="Times New Roman" panose="02020603050405020304" pitchFamily="18" charset="0"/>
            </a:rPr>
            <a:t>RUHSATLI BKU VEYA TEKNİK TALİMAT</a:t>
          </a:r>
          <a:endParaRPr lang="tr-TR" sz="2400" dirty="0">
            <a:latin typeface="Times New Roman" panose="02020603050405020304" pitchFamily="18" charset="0"/>
            <a:cs typeface="Times New Roman" panose="02020603050405020304" pitchFamily="18" charset="0"/>
          </a:endParaRPr>
        </a:p>
      </dgm:t>
    </dgm:pt>
    <dgm:pt modelId="{77B372B2-7DD7-4E56-A955-646367447127}" type="parTrans" cxnId="{21374700-C332-4C9B-9AEC-475C78DA267C}">
      <dgm:prSet/>
      <dgm:spPr/>
      <dgm:t>
        <a:bodyPr/>
        <a:lstStyle/>
        <a:p>
          <a:endParaRPr lang="tr-TR"/>
        </a:p>
      </dgm:t>
    </dgm:pt>
    <dgm:pt modelId="{920377A4-6E95-4833-8E6D-81DFCA05F473}" type="sibTrans" cxnId="{21374700-C332-4C9B-9AEC-475C78DA267C}">
      <dgm:prSet/>
      <dgm:spPr/>
      <dgm:t>
        <a:bodyPr/>
        <a:lstStyle/>
        <a:p>
          <a:endParaRPr lang="tr-TR"/>
        </a:p>
      </dgm:t>
    </dgm:pt>
    <dgm:pt modelId="{7B2DF5DC-9BEA-4883-B0A6-CE3348DBED1F}">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latin typeface="Times New Roman" panose="02020603050405020304" pitchFamily="18" charset="0"/>
              <a:cs typeface="Times New Roman" panose="02020603050405020304" pitchFamily="18" charset="0"/>
            </a:rPr>
            <a:t>EKONOMİK ZARAR EŞİĞİ</a:t>
          </a:r>
          <a:endParaRPr lang="tr-TR" sz="2400" dirty="0">
            <a:latin typeface="Times New Roman" panose="02020603050405020304" pitchFamily="18" charset="0"/>
            <a:cs typeface="Times New Roman" panose="02020603050405020304" pitchFamily="18" charset="0"/>
          </a:endParaRPr>
        </a:p>
      </dgm:t>
    </dgm:pt>
    <dgm:pt modelId="{E34D4755-A07F-4420-9B7E-CB818E920953}" type="parTrans" cxnId="{648442FB-44A3-44D2-B8AB-B823926A49FC}">
      <dgm:prSet/>
      <dgm:spPr/>
      <dgm:t>
        <a:bodyPr/>
        <a:lstStyle/>
        <a:p>
          <a:endParaRPr lang="tr-TR"/>
        </a:p>
      </dgm:t>
    </dgm:pt>
    <dgm:pt modelId="{CB6B3709-89D1-4244-BE3D-308A85FAFA6F}" type="sibTrans" cxnId="{648442FB-44A3-44D2-B8AB-B823926A49FC}">
      <dgm:prSet/>
      <dgm:spPr/>
      <dgm:t>
        <a:bodyPr/>
        <a:lstStyle/>
        <a:p>
          <a:endParaRPr lang="tr-TR"/>
        </a:p>
      </dgm:t>
    </dgm:pt>
    <dgm:pt modelId="{692079C8-BFD3-45AB-BFBA-02230CF1529F}">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latin typeface="Times New Roman" panose="02020603050405020304" pitchFamily="18" charset="0"/>
              <a:cs typeface="Times New Roman" panose="02020603050405020304" pitchFamily="18" charset="0"/>
            </a:rPr>
            <a:t>TESPİT TEŞHİS ÇALIŞMALARI</a:t>
          </a:r>
          <a:endParaRPr lang="tr-TR" sz="2400" dirty="0">
            <a:latin typeface="Times New Roman" panose="02020603050405020304" pitchFamily="18" charset="0"/>
            <a:cs typeface="Times New Roman" panose="02020603050405020304" pitchFamily="18" charset="0"/>
          </a:endParaRPr>
        </a:p>
      </dgm:t>
    </dgm:pt>
    <dgm:pt modelId="{8FDB15F5-967F-44A0-A266-1ED6E398F473}" type="parTrans" cxnId="{D15C6706-8C5F-4668-AFF6-CE741862D664}">
      <dgm:prSet/>
      <dgm:spPr/>
      <dgm:t>
        <a:bodyPr/>
        <a:lstStyle/>
        <a:p>
          <a:endParaRPr lang="tr-TR"/>
        </a:p>
      </dgm:t>
    </dgm:pt>
    <dgm:pt modelId="{1EB509DD-79F6-48D4-BE58-B80AC9161675}" type="sibTrans" cxnId="{D15C6706-8C5F-4668-AFF6-CE741862D664}">
      <dgm:prSet/>
      <dgm:spPr/>
      <dgm:t>
        <a:bodyPr/>
        <a:lstStyle/>
        <a:p>
          <a:endParaRPr lang="tr-TR"/>
        </a:p>
      </dgm:t>
    </dgm:pt>
    <dgm:pt modelId="{32C701F0-E4B6-41FC-8BA9-D861E6BC9594}" type="pres">
      <dgm:prSet presAssocID="{E41FA578-90AC-4CCB-A0C7-3959BA62E58A}" presName="hierChild1" presStyleCnt="0">
        <dgm:presLayoutVars>
          <dgm:orgChart val="1"/>
          <dgm:chPref val="1"/>
          <dgm:dir/>
          <dgm:animOne val="branch"/>
          <dgm:animLvl val="lvl"/>
          <dgm:resizeHandles/>
        </dgm:presLayoutVars>
      </dgm:prSet>
      <dgm:spPr/>
      <dgm:t>
        <a:bodyPr/>
        <a:lstStyle/>
        <a:p>
          <a:endParaRPr lang="tr-TR"/>
        </a:p>
      </dgm:t>
    </dgm:pt>
    <dgm:pt modelId="{0078FBFE-C269-4825-8D64-32221190041D}" type="pres">
      <dgm:prSet presAssocID="{37D52DB9-108D-445E-AF49-06F875DE42E3}" presName="hierRoot1" presStyleCnt="0">
        <dgm:presLayoutVars>
          <dgm:hierBranch val="init"/>
        </dgm:presLayoutVars>
      </dgm:prSet>
      <dgm:spPr/>
      <dgm:t>
        <a:bodyPr/>
        <a:lstStyle/>
        <a:p>
          <a:endParaRPr lang="tr-TR"/>
        </a:p>
      </dgm:t>
    </dgm:pt>
    <dgm:pt modelId="{1D476164-B0B1-4650-9F64-2B2C4C60F8B4}" type="pres">
      <dgm:prSet presAssocID="{37D52DB9-108D-445E-AF49-06F875DE42E3}" presName="rootComposite1" presStyleCnt="0"/>
      <dgm:spPr/>
      <dgm:t>
        <a:bodyPr/>
        <a:lstStyle/>
        <a:p>
          <a:endParaRPr lang="tr-TR"/>
        </a:p>
      </dgm:t>
    </dgm:pt>
    <dgm:pt modelId="{4A4D747E-6E7A-4368-A4C3-1880F0253D90}" type="pres">
      <dgm:prSet presAssocID="{37D52DB9-108D-445E-AF49-06F875DE42E3}" presName="rootText1" presStyleLbl="node0" presStyleIdx="0" presStyleCnt="1">
        <dgm:presLayoutVars>
          <dgm:chPref val="3"/>
        </dgm:presLayoutVars>
      </dgm:prSet>
      <dgm:spPr/>
      <dgm:t>
        <a:bodyPr/>
        <a:lstStyle/>
        <a:p>
          <a:endParaRPr lang="tr-TR"/>
        </a:p>
      </dgm:t>
    </dgm:pt>
    <dgm:pt modelId="{5E46307F-A3D5-4EAE-B6BF-C146C18C032A}" type="pres">
      <dgm:prSet presAssocID="{37D52DB9-108D-445E-AF49-06F875DE42E3}" presName="rootConnector1" presStyleLbl="node1" presStyleIdx="0" presStyleCnt="0"/>
      <dgm:spPr/>
      <dgm:t>
        <a:bodyPr/>
        <a:lstStyle/>
        <a:p>
          <a:endParaRPr lang="tr-TR"/>
        </a:p>
      </dgm:t>
    </dgm:pt>
    <dgm:pt modelId="{951A6A92-7F7C-46D0-89B6-BC600930E831}" type="pres">
      <dgm:prSet presAssocID="{37D52DB9-108D-445E-AF49-06F875DE42E3}" presName="hierChild2" presStyleCnt="0"/>
      <dgm:spPr/>
      <dgm:t>
        <a:bodyPr/>
        <a:lstStyle/>
        <a:p>
          <a:endParaRPr lang="tr-TR"/>
        </a:p>
      </dgm:t>
    </dgm:pt>
    <dgm:pt modelId="{F2D31871-BDA0-478F-B24A-58F20DE78FD8}" type="pres">
      <dgm:prSet presAssocID="{77B372B2-7DD7-4E56-A955-646367447127}" presName="Name37" presStyleLbl="parChTrans1D2" presStyleIdx="0" presStyleCnt="4"/>
      <dgm:spPr/>
      <dgm:t>
        <a:bodyPr/>
        <a:lstStyle/>
        <a:p>
          <a:endParaRPr lang="tr-TR"/>
        </a:p>
      </dgm:t>
    </dgm:pt>
    <dgm:pt modelId="{2ED79C6D-E947-4CF0-A427-FA86304AAA82}" type="pres">
      <dgm:prSet presAssocID="{4D576853-8490-4857-9D18-76A4650A0137}" presName="hierRoot2" presStyleCnt="0">
        <dgm:presLayoutVars>
          <dgm:hierBranch val="init"/>
        </dgm:presLayoutVars>
      </dgm:prSet>
      <dgm:spPr/>
      <dgm:t>
        <a:bodyPr/>
        <a:lstStyle/>
        <a:p>
          <a:endParaRPr lang="tr-TR"/>
        </a:p>
      </dgm:t>
    </dgm:pt>
    <dgm:pt modelId="{AD588F97-23A7-45D7-BB33-E8A98D906214}" type="pres">
      <dgm:prSet presAssocID="{4D576853-8490-4857-9D18-76A4650A0137}" presName="rootComposite" presStyleCnt="0"/>
      <dgm:spPr/>
      <dgm:t>
        <a:bodyPr/>
        <a:lstStyle/>
        <a:p>
          <a:endParaRPr lang="tr-TR"/>
        </a:p>
      </dgm:t>
    </dgm:pt>
    <dgm:pt modelId="{EB9D99EB-0F75-4D94-A286-D3AEED885287}" type="pres">
      <dgm:prSet presAssocID="{4D576853-8490-4857-9D18-76A4650A0137}" presName="rootText" presStyleLbl="node2" presStyleIdx="0" presStyleCnt="3">
        <dgm:presLayoutVars>
          <dgm:chPref val="3"/>
        </dgm:presLayoutVars>
      </dgm:prSet>
      <dgm:spPr/>
      <dgm:t>
        <a:bodyPr/>
        <a:lstStyle/>
        <a:p>
          <a:endParaRPr lang="tr-TR"/>
        </a:p>
      </dgm:t>
    </dgm:pt>
    <dgm:pt modelId="{AAEBDFB9-DBD6-47DC-8B43-A1322E795ABD}" type="pres">
      <dgm:prSet presAssocID="{4D576853-8490-4857-9D18-76A4650A0137}" presName="rootConnector" presStyleLbl="node2" presStyleIdx="0" presStyleCnt="3"/>
      <dgm:spPr/>
      <dgm:t>
        <a:bodyPr/>
        <a:lstStyle/>
        <a:p>
          <a:endParaRPr lang="tr-TR"/>
        </a:p>
      </dgm:t>
    </dgm:pt>
    <dgm:pt modelId="{16EEEE54-481E-4C87-9826-B80B8BB7B99F}" type="pres">
      <dgm:prSet presAssocID="{4D576853-8490-4857-9D18-76A4650A0137}" presName="hierChild4" presStyleCnt="0"/>
      <dgm:spPr/>
      <dgm:t>
        <a:bodyPr/>
        <a:lstStyle/>
        <a:p>
          <a:endParaRPr lang="tr-TR"/>
        </a:p>
      </dgm:t>
    </dgm:pt>
    <dgm:pt modelId="{68E28180-2266-4540-AD47-CA0730429641}" type="pres">
      <dgm:prSet presAssocID="{4D576853-8490-4857-9D18-76A4650A0137}" presName="hierChild5" presStyleCnt="0"/>
      <dgm:spPr/>
      <dgm:t>
        <a:bodyPr/>
        <a:lstStyle/>
        <a:p>
          <a:endParaRPr lang="tr-TR"/>
        </a:p>
      </dgm:t>
    </dgm:pt>
    <dgm:pt modelId="{AD7164FD-CBA3-4F21-88E3-95DC7D306034}" type="pres">
      <dgm:prSet presAssocID="{E34D4755-A07F-4420-9B7E-CB818E920953}" presName="Name37" presStyleLbl="parChTrans1D2" presStyleIdx="1" presStyleCnt="4"/>
      <dgm:spPr/>
      <dgm:t>
        <a:bodyPr/>
        <a:lstStyle/>
        <a:p>
          <a:endParaRPr lang="tr-TR"/>
        </a:p>
      </dgm:t>
    </dgm:pt>
    <dgm:pt modelId="{762EB2C8-6492-4CC2-8635-C4A2027F6CFE}" type="pres">
      <dgm:prSet presAssocID="{7B2DF5DC-9BEA-4883-B0A6-CE3348DBED1F}" presName="hierRoot2" presStyleCnt="0">
        <dgm:presLayoutVars>
          <dgm:hierBranch val="init"/>
        </dgm:presLayoutVars>
      </dgm:prSet>
      <dgm:spPr/>
      <dgm:t>
        <a:bodyPr/>
        <a:lstStyle/>
        <a:p>
          <a:endParaRPr lang="tr-TR"/>
        </a:p>
      </dgm:t>
    </dgm:pt>
    <dgm:pt modelId="{9405F996-0CFF-4255-9874-61940CBFA8A8}" type="pres">
      <dgm:prSet presAssocID="{7B2DF5DC-9BEA-4883-B0A6-CE3348DBED1F}" presName="rootComposite" presStyleCnt="0"/>
      <dgm:spPr/>
      <dgm:t>
        <a:bodyPr/>
        <a:lstStyle/>
        <a:p>
          <a:endParaRPr lang="tr-TR"/>
        </a:p>
      </dgm:t>
    </dgm:pt>
    <dgm:pt modelId="{A4A2D11F-3FB0-4804-865E-5508AED2AA91}" type="pres">
      <dgm:prSet presAssocID="{7B2DF5DC-9BEA-4883-B0A6-CE3348DBED1F}" presName="rootText" presStyleLbl="node2" presStyleIdx="1" presStyleCnt="3">
        <dgm:presLayoutVars>
          <dgm:chPref val="3"/>
        </dgm:presLayoutVars>
      </dgm:prSet>
      <dgm:spPr/>
      <dgm:t>
        <a:bodyPr/>
        <a:lstStyle/>
        <a:p>
          <a:endParaRPr lang="tr-TR"/>
        </a:p>
      </dgm:t>
    </dgm:pt>
    <dgm:pt modelId="{C0750FB4-90D5-4F87-AA11-9752BACB3991}" type="pres">
      <dgm:prSet presAssocID="{7B2DF5DC-9BEA-4883-B0A6-CE3348DBED1F}" presName="rootConnector" presStyleLbl="node2" presStyleIdx="1" presStyleCnt="3"/>
      <dgm:spPr/>
      <dgm:t>
        <a:bodyPr/>
        <a:lstStyle/>
        <a:p>
          <a:endParaRPr lang="tr-TR"/>
        </a:p>
      </dgm:t>
    </dgm:pt>
    <dgm:pt modelId="{2C6F64AF-D1DC-4A72-8D72-9953645BD563}" type="pres">
      <dgm:prSet presAssocID="{7B2DF5DC-9BEA-4883-B0A6-CE3348DBED1F}" presName="hierChild4" presStyleCnt="0"/>
      <dgm:spPr/>
      <dgm:t>
        <a:bodyPr/>
        <a:lstStyle/>
        <a:p>
          <a:endParaRPr lang="tr-TR"/>
        </a:p>
      </dgm:t>
    </dgm:pt>
    <dgm:pt modelId="{8B07DDED-B798-483B-9D8F-25D636CCB305}" type="pres">
      <dgm:prSet presAssocID="{7B2DF5DC-9BEA-4883-B0A6-CE3348DBED1F}" presName="hierChild5" presStyleCnt="0"/>
      <dgm:spPr/>
      <dgm:t>
        <a:bodyPr/>
        <a:lstStyle/>
        <a:p>
          <a:endParaRPr lang="tr-TR"/>
        </a:p>
      </dgm:t>
    </dgm:pt>
    <dgm:pt modelId="{71F1F1DC-2239-4B10-B3C1-7A856AAAABE6}" type="pres">
      <dgm:prSet presAssocID="{8FDB15F5-967F-44A0-A266-1ED6E398F473}" presName="Name37" presStyleLbl="parChTrans1D2" presStyleIdx="2" presStyleCnt="4"/>
      <dgm:spPr/>
      <dgm:t>
        <a:bodyPr/>
        <a:lstStyle/>
        <a:p>
          <a:endParaRPr lang="tr-TR"/>
        </a:p>
      </dgm:t>
    </dgm:pt>
    <dgm:pt modelId="{6C0B3409-3126-40D9-A096-724A0C2418D9}" type="pres">
      <dgm:prSet presAssocID="{692079C8-BFD3-45AB-BFBA-02230CF1529F}" presName="hierRoot2" presStyleCnt="0">
        <dgm:presLayoutVars>
          <dgm:hierBranch val="init"/>
        </dgm:presLayoutVars>
      </dgm:prSet>
      <dgm:spPr/>
      <dgm:t>
        <a:bodyPr/>
        <a:lstStyle/>
        <a:p>
          <a:endParaRPr lang="tr-TR"/>
        </a:p>
      </dgm:t>
    </dgm:pt>
    <dgm:pt modelId="{A423DDBA-FC59-4DEB-B3F3-81DC1095F389}" type="pres">
      <dgm:prSet presAssocID="{692079C8-BFD3-45AB-BFBA-02230CF1529F}" presName="rootComposite" presStyleCnt="0"/>
      <dgm:spPr/>
      <dgm:t>
        <a:bodyPr/>
        <a:lstStyle/>
        <a:p>
          <a:endParaRPr lang="tr-TR"/>
        </a:p>
      </dgm:t>
    </dgm:pt>
    <dgm:pt modelId="{0A73F66B-4267-44FB-8B63-D94E65254652}" type="pres">
      <dgm:prSet presAssocID="{692079C8-BFD3-45AB-BFBA-02230CF1529F}" presName="rootText" presStyleLbl="node2" presStyleIdx="2" presStyleCnt="3">
        <dgm:presLayoutVars>
          <dgm:chPref val="3"/>
        </dgm:presLayoutVars>
      </dgm:prSet>
      <dgm:spPr/>
      <dgm:t>
        <a:bodyPr/>
        <a:lstStyle/>
        <a:p>
          <a:endParaRPr lang="tr-TR"/>
        </a:p>
      </dgm:t>
    </dgm:pt>
    <dgm:pt modelId="{8E24F6DE-32D2-467F-8CC5-3BE705E7A295}" type="pres">
      <dgm:prSet presAssocID="{692079C8-BFD3-45AB-BFBA-02230CF1529F}" presName="rootConnector" presStyleLbl="node2" presStyleIdx="2" presStyleCnt="3"/>
      <dgm:spPr/>
      <dgm:t>
        <a:bodyPr/>
        <a:lstStyle/>
        <a:p>
          <a:endParaRPr lang="tr-TR"/>
        </a:p>
      </dgm:t>
    </dgm:pt>
    <dgm:pt modelId="{7B274975-E9E1-4307-805F-A3D045F3C812}" type="pres">
      <dgm:prSet presAssocID="{692079C8-BFD3-45AB-BFBA-02230CF1529F}" presName="hierChild4" presStyleCnt="0"/>
      <dgm:spPr/>
      <dgm:t>
        <a:bodyPr/>
        <a:lstStyle/>
        <a:p>
          <a:endParaRPr lang="tr-TR"/>
        </a:p>
      </dgm:t>
    </dgm:pt>
    <dgm:pt modelId="{2D600B58-0A65-4907-AB3B-FE5AF0E95CF9}" type="pres">
      <dgm:prSet presAssocID="{692079C8-BFD3-45AB-BFBA-02230CF1529F}" presName="hierChild5" presStyleCnt="0"/>
      <dgm:spPr/>
      <dgm:t>
        <a:bodyPr/>
        <a:lstStyle/>
        <a:p>
          <a:endParaRPr lang="tr-TR"/>
        </a:p>
      </dgm:t>
    </dgm:pt>
    <dgm:pt modelId="{747B65AF-DCCE-4F09-94F2-856264472D55}" type="pres">
      <dgm:prSet presAssocID="{37D52DB9-108D-445E-AF49-06F875DE42E3}" presName="hierChild3" presStyleCnt="0"/>
      <dgm:spPr/>
      <dgm:t>
        <a:bodyPr/>
        <a:lstStyle/>
        <a:p>
          <a:endParaRPr lang="tr-TR"/>
        </a:p>
      </dgm:t>
    </dgm:pt>
    <dgm:pt modelId="{62D2693A-040C-4D76-9AA2-ED2B95651047}" type="pres">
      <dgm:prSet presAssocID="{556252EE-49FD-4FA5-9F88-343BD9F7BD98}" presName="Name111" presStyleLbl="parChTrans1D2" presStyleIdx="3" presStyleCnt="4"/>
      <dgm:spPr/>
      <dgm:t>
        <a:bodyPr/>
        <a:lstStyle/>
        <a:p>
          <a:endParaRPr lang="tr-TR"/>
        </a:p>
      </dgm:t>
    </dgm:pt>
    <dgm:pt modelId="{97E65A4D-61E8-4CFF-B146-95BB95E418E1}" type="pres">
      <dgm:prSet presAssocID="{94B3BE60-0E57-4137-A782-B1AF94A4066C}" presName="hierRoot3" presStyleCnt="0">
        <dgm:presLayoutVars>
          <dgm:hierBranch val="init"/>
        </dgm:presLayoutVars>
      </dgm:prSet>
      <dgm:spPr/>
      <dgm:t>
        <a:bodyPr/>
        <a:lstStyle/>
        <a:p>
          <a:endParaRPr lang="tr-TR"/>
        </a:p>
      </dgm:t>
    </dgm:pt>
    <dgm:pt modelId="{B5A67758-41F0-4105-88CD-A765EA8D8BE6}" type="pres">
      <dgm:prSet presAssocID="{94B3BE60-0E57-4137-A782-B1AF94A4066C}" presName="rootComposite3" presStyleCnt="0"/>
      <dgm:spPr/>
      <dgm:t>
        <a:bodyPr/>
        <a:lstStyle/>
        <a:p>
          <a:endParaRPr lang="tr-TR"/>
        </a:p>
      </dgm:t>
    </dgm:pt>
    <dgm:pt modelId="{4AA8A2CB-4399-4416-932F-55851BF1550B}" type="pres">
      <dgm:prSet presAssocID="{94B3BE60-0E57-4137-A782-B1AF94A4066C}" presName="rootText3" presStyleLbl="asst1" presStyleIdx="0" presStyleCnt="1">
        <dgm:presLayoutVars>
          <dgm:chPref val="3"/>
        </dgm:presLayoutVars>
      </dgm:prSet>
      <dgm:spPr/>
      <dgm:t>
        <a:bodyPr/>
        <a:lstStyle/>
        <a:p>
          <a:endParaRPr lang="tr-TR"/>
        </a:p>
      </dgm:t>
    </dgm:pt>
    <dgm:pt modelId="{B70780D5-173D-4155-8F31-E8BB13AC5AFE}" type="pres">
      <dgm:prSet presAssocID="{94B3BE60-0E57-4137-A782-B1AF94A4066C}" presName="rootConnector3" presStyleLbl="asst1" presStyleIdx="0" presStyleCnt="1"/>
      <dgm:spPr/>
      <dgm:t>
        <a:bodyPr/>
        <a:lstStyle/>
        <a:p>
          <a:endParaRPr lang="tr-TR"/>
        </a:p>
      </dgm:t>
    </dgm:pt>
    <dgm:pt modelId="{4564920B-8A8A-4455-8922-D57882F1352F}" type="pres">
      <dgm:prSet presAssocID="{94B3BE60-0E57-4137-A782-B1AF94A4066C}" presName="hierChild6" presStyleCnt="0"/>
      <dgm:spPr/>
      <dgm:t>
        <a:bodyPr/>
        <a:lstStyle/>
        <a:p>
          <a:endParaRPr lang="tr-TR"/>
        </a:p>
      </dgm:t>
    </dgm:pt>
    <dgm:pt modelId="{3D309DE4-FDEA-4D90-AA80-971D2CC3CFE5}" type="pres">
      <dgm:prSet presAssocID="{94B3BE60-0E57-4137-A782-B1AF94A4066C}" presName="hierChild7" presStyleCnt="0"/>
      <dgm:spPr/>
      <dgm:t>
        <a:bodyPr/>
        <a:lstStyle/>
        <a:p>
          <a:endParaRPr lang="tr-TR"/>
        </a:p>
      </dgm:t>
    </dgm:pt>
  </dgm:ptLst>
  <dgm:cxnLst>
    <dgm:cxn modelId="{49151811-9D9F-44B7-81B3-EBAFB0955BBA}" type="presOf" srcId="{556252EE-49FD-4FA5-9F88-343BD9F7BD98}" destId="{62D2693A-040C-4D76-9AA2-ED2B95651047}" srcOrd="0" destOrd="0" presId="urn:microsoft.com/office/officeart/2005/8/layout/orgChart1"/>
    <dgm:cxn modelId="{BCA3FD84-A6C6-43C0-9458-B5A4C43A1D28}" type="presOf" srcId="{7B2DF5DC-9BEA-4883-B0A6-CE3348DBED1F}" destId="{C0750FB4-90D5-4F87-AA11-9752BACB3991}" srcOrd="1" destOrd="0" presId="urn:microsoft.com/office/officeart/2005/8/layout/orgChart1"/>
    <dgm:cxn modelId="{6AB6C2CA-F426-427D-8B25-9683EBC5D7F5}" type="presOf" srcId="{7B2DF5DC-9BEA-4883-B0A6-CE3348DBED1F}" destId="{A4A2D11F-3FB0-4804-865E-5508AED2AA91}" srcOrd="0" destOrd="0" presId="urn:microsoft.com/office/officeart/2005/8/layout/orgChart1"/>
    <dgm:cxn modelId="{E29B80A4-70AE-4BC0-9AC0-9D5AEB2B5B6A}" type="presOf" srcId="{692079C8-BFD3-45AB-BFBA-02230CF1529F}" destId="{8E24F6DE-32D2-467F-8CC5-3BE705E7A295}" srcOrd="1" destOrd="0" presId="urn:microsoft.com/office/officeart/2005/8/layout/orgChart1"/>
    <dgm:cxn modelId="{89094184-1D9E-4B1C-AAFE-9D5D59588572}" type="presOf" srcId="{94B3BE60-0E57-4137-A782-B1AF94A4066C}" destId="{4AA8A2CB-4399-4416-932F-55851BF1550B}" srcOrd="0" destOrd="0" presId="urn:microsoft.com/office/officeart/2005/8/layout/orgChart1"/>
    <dgm:cxn modelId="{D15C6706-8C5F-4668-AFF6-CE741862D664}" srcId="{37D52DB9-108D-445E-AF49-06F875DE42E3}" destId="{692079C8-BFD3-45AB-BFBA-02230CF1529F}" srcOrd="3" destOrd="0" parTransId="{8FDB15F5-967F-44A0-A266-1ED6E398F473}" sibTransId="{1EB509DD-79F6-48D4-BE58-B80AC9161675}"/>
    <dgm:cxn modelId="{60C67D6E-D81D-48C9-9CB3-D1D0EC550462}" type="presOf" srcId="{77B372B2-7DD7-4E56-A955-646367447127}" destId="{F2D31871-BDA0-478F-B24A-58F20DE78FD8}" srcOrd="0" destOrd="0" presId="urn:microsoft.com/office/officeart/2005/8/layout/orgChart1"/>
    <dgm:cxn modelId="{F3DDB8AD-3BA4-444D-90B2-A9D2BBF7CFBC}" type="presOf" srcId="{692079C8-BFD3-45AB-BFBA-02230CF1529F}" destId="{0A73F66B-4267-44FB-8B63-D94E65254652}" srcOrd="0" destOrd="0" presId="urn:microsoft.com/office/officeart/2005/8/layout/orgChart1"/>
    <dgm:cxn modelId="{D4389332-BF7F-44F6-AC54-489BECFC42E4}" type="presOf" srcId="{E34D4755-A07F-4420-9B7E-CB818E920953}" destId="{AD7164FD-CBA3-4F21-88E3-95DC7D306034}" srcOrd="0" destOrd="0" presId="urn:microsoft.com/office/officeart/2005/8/layout/orgChart1"/>
    <dgm:cxn modelId="{A851411B-66D2-4C86-887A-8E5ADC3B4270}" type="presOf" srcId="{4D576853-8490-4857-9D18-76A4650A0137}" destId="{AAEBDFB9-DBD6-47DC-8B43-A1322E795ABD}" srcOrd="1" destOrd="0" presId="urn:microsoft.com/office/officeart/2005/8/layout/orgChart1"/>
    <dgm:cxn modelId="{8D05A771-C557-4794-81E8-ED2D8C111D51}" type="presOf" srcId="{37D52DB9-108D-445E-AF49-06F875DE42E3}" destId="{4A4D747E-6E7A-4368-A4C3-1880F0253D90}" srcOrd="0" destOrd="0" presId="urn:microsoft.com/office/officeart/2005/8/layout/orgChart1"/>
    <dgm:cxn modelId="{648442FB-44A3-44D2-B8AB-B823926A49FC}" srcId="{37D52DB9-108D-445E-AF49-06F875DE42E3}" destId="{7B2DF5DC-9BEA-4883-B0A6-CE3348DBED1F}" srcOrd="2" destOrd="0" parTransId="{E34D4755-A07F-4420-9B7E-CB818E920953}" sibTransId="{CB6B3709-89D1-4244-BE3D-308A85FAFA6F}"/>
    <dgm:cxn modelId="{21374700-C332-4C9B-9AEC-475C78DA267C}" srcId="{37D52DB9-108D-445E-AF49-06F875DE42E3}" destId="{4D576853-8490-4857-9D18-76A4650A0137}" srcOrd="1" destOrd="0" parTransId="{77B372B2-7DD7-4E56-A955-646367447127}" sibTransId="{920377A4-6E95-4833-8E6D-81DFCA05F473}"/>
    <dgm:cxn modelId="{DD4C7F46-D5D2-4C0C-B0FF-5A5BDE399F29}" type="presOf" srcId="{8FDB15F5-967F-44A0-A266-1ED6E398F473}" destId="{71F1F1DC-2239-4B10-B3C1-7A856AAAABE6}" srcOrd="0" destOrd="0" presId="urn:microsoft.com/office/officeart/2005/8/layout/orgChart1"/>
    <dgm:cxn modelId="{AD1D1B63-3625-4C6F-8495-A6F857B0FC03}" type="presOf" srcId="{37D52DB9-108D-445E-AF49-06F875DE42E3}" destId="{5E46307F-A3D5-4EAE-B6BF-C146C18C032A}" srcOrd="1" destOrd="0" presId="urn:microsoft.com/office/officeart/2005/8/layout/orgChart1"/>
    <dgm:cxn modelId="{888DB005-87DE-463D-8370-27273CAF6FCA}" srcId="{37D52DB9-108D-445E-AF49-06F875DE42E3}" destId="{94B3BE60-0E57-4137-A782-B1AF94A4066C}" srcOrd="0" destOrd="0" parTransId="{556252EE-49FD-4FA5-9F88-343BD9F7BD98}" sibTransId="{BC950542-3FC1-408B-89F1-A2247A82D023}"/>
    <dgm:cxn modelId="{650D527D-70CE-4D70-BE80-892F368D5232}" type="presOf" srcId="{94B3BE60-0E57-4137-A782-B1AF94A4066C}" destId="{B70780D5-173D-4155-8F31-E8BB13AC5AFE}" srcOrd="1" destOrd="0" presId="urn:microsoft.com/office/officeart/2005/8/layout/orgChart1"/>
    <dgm:cxn modelId="{0EFC31EC-0675-496A-912C-C226357FADAF}" type="presOf" srcId="{4D576853-8490-4857-9D18-76A4650A0137}" destId="{EB9D99EB-0F75-4D94-A286-D3AEED885287}" srcOrd="0" destOrd="0" presId="urn:microsoft.com/office/officeart/2005/8/layout/orgChart1"/>
    <dgm:cxn modelId="{DB022622-BFA1-42D1-B9CA-F10F3714AEAF}" srcId="{E41FA578-90AC-4CCB-A0C7-3959BA62E58A}" destId="{37D52DB9-108D-445E-AF49-06F875DE42E3}" srcOrd="0" destOrd="0" parTransId="{C335E6EA-308B-47C9-9870-6E4424A0099E}" sibTransId="{7D513855-BD70-4A6A-8C5D-543B108803F7}"/>
    <dgm:cxn modelId="{43BF4AAF-C63A-4C2E-A6AA-E83A22090122}" type="presOf" srcId="{E41FA578-90AC-4CCB-A0C7-3959BA62E58A}" destId="{32C701F0-E4B6-41FC-8BA9-D861E6BC9594}" srcOrd="0" destOrd="0" presId="urn:microsoft.com/office/officeart/2005/8/layout/orgChart1"/>
    <dgm:cxn modelId="{8896241E-F35B-4365-BC2B-BA950809778B}" type="presParOf" srcId="{32C701F0-E4B6-41FC-8BA9-D861E6BC9594}" destId="{0078FBFE-C269-4825-8D64-32221190041D}" srcOrd="0" destOrd="0" presId="urn:microsoft.com/office/officeart/2005/8/layout/orgChart1"/>
    <dgm:cxn modelId="{78384FA7-8711-4E0D-AC29-552827A0B410}" type="presParOf" srcId="{0078FBFE-C269-4825-8D64-32221190041D}" destId="{1D476164-B0B1-4650-9F64-2B2C4C60F8B4}" srcOrd="0" destOrd="0" presId="urn:microsoft.com/office/officeart/2005/8/layout/orgChart1"/>
    <dgm:cxn modelId="{B7D930D9-2FB8-4F15-A094-35ABE8751957}" type="presParOf" srcId="{1D476164-B0B1-4650-9F64-2B2C4C60F8B4}" destId="{4A4D747E-6E7A-4368-A4C3-1880F0253D90}" srcOrd="0" destOrd="0" presId="urn:microsoft.com/office/officeart/2005/8/layout/orgChart1"/>
    <dgm:cxn modelId="{1D5D7DBC-FDA3-4CD7-9EBC-10C8BA40F5A1}" type="presParOf" srcId="{1D476164-B0B1-4650-9F64-2B2C4C60F8B4}" destId="{5E46307F-A3D5-4EAE-B6BF-C146C18C032A}" srcOrd="1" destOrd="0" presId="urn:microsoft.com/office/officeart/2005/8/layout/orgChart1"/>
    <dgm:cxn modelId="{A6EB2008-C8C0-411F-9047-A30524C8C33A}" type="presParOf" srcId="{0078FBFE-C269-4825-8D64-32221190041D}" destId="{951A6A92-7F7C-46D0-89B6-BC600930E831}" srcOrd="1" destOrd="0" presId="urn:microsoft.com/office/officeart/2005/8/layout/orgChart1"/>
    <dgm:cxn modelId="{5C25821D-ADD5-49FF-B6D4-899468E27371}" type="presParOf" srcId="{951A6A92-7F7C-46D0-89B6-BC600930E831}" destId="{F2D31871-BDA0-478F-B24A-58F20DE78FD8}" srcOrd="0" destOrd="0" presId="urn:microsoft.com/office/officeart/2005/8/layout/orgChart1"/>
    <dgm:cxn modelId="{4DD4BB13-8591-4B8D-AC2C-C8C1454AEFEF}" type="presParOf" srcId="{951A6A92-7F7C-46D0-89B6-BC600930E831}" destId="{2ED79C6D-E947-4CF0-A427-FA86304AAA82}" srcOrd="1" destOrd="0" presId="urn:microsoft.com/office/officeart/2005/8/layout/orgChart1"/>
    <dgm:cxn modelId="{B93670C3-5412-42AD-BCEF-FACEA8424D14}" type="presParOf" srcId="{2ED79C6D-E947-4CF0-A427-FA86304AAA82}" destId="{AD588F97-23A7-45D7-BB33-E8A98D906214}" srcOrd="0" destOrd="0" presId="urn:microsoft.com/office/officeart/2005/8/layout/orgChart1"/>
    <dgm:cxn modelId="{2D4B7ACE-EC19-4F08-997C-9172E15087E1}" type="presParOf" srcId="{AD588F97-23A7-45D7-BB33-E8A98D906214}" destId="{EB9D99EB-0F75-4D94-A286-D3AEED885287}" srcOrd="0" destOrd="0" presId="urn:microsoft.com/office/officeart/2005/8/layout/orgChart1"/>
    <dgm:cxn modelId="{0D2F752E-2B1A-4706-ACAE-00A633C49C90}" type="presParOf" srcId="{AD588F97-23A7-45D7-BB33-E8A98D906214}" destId="{AAEBDFB9-DBD6-47DC-8B43-A1322E795ABD}" srcOrd="1" destOrd="0" presId="urn:microsoft.com/office/officeart/2005/8/layout/orgChart1"/>
    <dgm:cxn modelId="{A7A02875-DF65-4133-989D-F7A04B03E923}" type="presParOf" srcId="{2ED79C6D-E947-4CF0-A427-FA86304AAA82}" destId="{16EEEE54-481E-4C87-9826-B80B8BB7B99F}" srcOrd="1" destOrd="0" presId="urn:microsoft.com/office/officeart/2005/8/layout/orgChart1"/>
    <dgm:cxn modelId="{6C6439B3-0006-49E8-8229-8350DDED42C0}" type="presParOf" srcId="{2ED79C6D-E947-4CF0-A427-FA86304AAA82}" destId="{68E28180-2266-4540-AD47-CA0730429641}" srcOrd="2" destOrd="0" presId="urn:microsoft.com/office/officeart/2005/8/layout/orgChart1"/>
    <dgm:cxn modelId="{EC758152-0B91-4FC6-90A5-711EEE5A9B1F}" type="presParOf" srcId="{951A6A92-7F7C-46D0-89B6-BC600930E831}" destId="{AD7164FD-CBA3-4F21-88E3-95DC7D306034}" srcOrd="2" destOrd="0" presId="urn:microsoft.com/office/officeart/2005/8/layout/orgChart1"/>
    <dgm:cxn modelId="{49AE1847-47EB-46F9-B8EB-54AAB75FD01B}" type="presParOf" srcId="{951A6A92-7F7C-46D0-89B6-BC600930E831}" destId="{762EB2C8-6492-4CC2-8635-C4A2027F6CFE}" srcOrd="3" destOrd="0" presId="urn:microsoft.com/office/officeart/2005/8/layout/orgChart1"/>
    <dgm:cxn modelId="{F0010112-5BBF-4A0D-AB17-A728F8138B37}" type="presParOf" srcId="{762EB2C8-6492-4CC2-8635-C4A2027F6CFE}" destId="{9405F996-0CFF-4255-9874-61940CBFA8A8}" srcOrd="0" destOrd="0" presId="urn:microsoft.com/office/officeart/2005/8/layout/orgChart1"/>
    <dgm:cxn modelId="{A7B1202E-9151-4AEC-AF52-1B41F937FD14}" type="presParOf" srcId="{9405F996-0CFF-4255-9874-61940CBFA8A8}" destId="{A4A2D11F-3FB0-4804-865E-5508AED2AA91}" srcOrd="0" destOrd="0" presId="urn:microsoft.com/office/officeart/2005/8/layout/orgChart1"/>
    <dgm:cxn modelId="{9F8044B1-6D3B-4ED0-B5A4-85D1F881CB3D}" type="presParOf" srcId="{9405F996-0CFF-4255-9874-61940CBFA8A8}" destId="{C0750FB4-90D5-4F87-AA11-9752BACB3991}" srcOrd="1" destOrd="0" presId="urn:microsoft.com/office/officeart/2005/8/layout/orgChart1"/>
    <dgm:cxn modelId="{FB5374F2-BF75-4A08-B7B7-7BF58EDBD6E9}" type="presParOf" srcId="{762EB2C8-6492-4CC2-8635-C4A2027F6CFE}" destId="{2C6F64AF-D1DC-4A72-8D72-9953645BD563}" srcOrd="1" destOrd="0" presId="urn:microsoft.com/office/officeart/2005/8/layout/orgChart1"/>
    <dgm:cxn modelId="{18CC52D4-B57B-49DB-B7F8-ABBD7A4000FF}" type="presParOf" srcId="{762EB2C8-6492-4CC2-8635-C4A2027F6CFE}" destId="{8B07DDED-B798-483B-9D8F-25D636CCB305}" srcOrd="2" destOrd="0" presId="urn:microsoft.com/office/officeart/2005/8/layout/orgChart1"/>
    <dgm:cxn modelId="{0BA47EB4-FDC7-4D91-936B-DE8B1A418D61}" type="presParOf" srcId="{951A6A92-7F7C-46D0-89B6-BC600930E831}" destId="{71F1F1DC-2239-4B10-B3C1-7A856AAAABE6}" srcOrd="4" destOrd="0" presId="urn:microsoft.com/office/officeart/2005/8/layout/orgChart1"/>
    <dgm:cxn modelId="{B1ACAB07-80D6-4595-BBA2-3F0862A1307F}" type="presParOf" srcId="{951A6A92-7F7C-46D0-89B6-BC600930E831}" destId="{6C0B3409-3126-40D9-A096-724A0C2418D9}" srcOrd="5" destOrd="0" presId="urn:microsoft.com/office/officeart/2005/8/layout/orgChart1"/>
    <dgm:cxn modelId="{2B01D79D-84FF-4A4F-8C19-A0998726CB51}" type="presParOf" srcId="{6C0B3409-3126-40D9-A096-724A0C2418D9}" destId="{A423DDBA-FC59-4DEB-B3F3-81DC1095F389}" srcOrd="0" destOrd="0" presId="urn:microsoft.com/office/officeart/2005/8/layout/orgChart1"/>
    <dgm:cxn modelId="{6B696037-4F15-4834-91CA-3EFB7A3AA94A}" type="presParOf" srcId="{A423DDBA-FC59-4DEB-B3F3-81DC1095F389}" destId="{0A73F66B-4267-44FB-8B63-D94E65254652}" srcOrd="0" destOrd="0" presId="urn:microsoft.com/office/officeart/2005/8/layout/orgChart1"/>
    <dgm:cxn modelId="{4F5C2432-5DA8-4FB2-A853-86AB2E81133F}" type="presParOf" srcId="{A423DDBA-FC59-4DEB-B3F3-81DC1095F389}" destId="{8E24F6DE-32D2-467F-8CC5-3BE705E7A295}" srcOrd="1" destOrd="0" presId="urn:microsoft.com/office/officeart/2005/8/layout/orgChart1"/>
    <dgm:cxn modelId="{19621633-2AEC-4FC7-9332-9A62DEBD283F}" type="presParOf" srcId="{6C0B3409-3126-40D9-A096-724A0C2418D9}" destId="{7B274975-E9E1-4307-805F-A3D045F3C812}" srcOrd="1" destOrd="0" presId="urn:microsoft.com/office/officeart/2005/8/layout/orgChart1"/>
    <dgm:cxn modelId="{34DE5E72-58DF-412C-9BF2-3DBF8D662768}" type="presParOf" srcId="{6C0B3409-3126-40D9-A096-724A0C2418D9}" destId="{2D600B58-0A65-4907-AB3B-FE5AF0E95CF9}" srcOrd="2" destOrd="0" presId="urn:microsoft.com/office/officeart/2005/8/layout/orgChart1"/>
    <dgm:cxn modelId="{AED1F16E-FB88-4DB5-A079-DF3020FF35B2}" type="presParOf" srcId="{0078FBFE-C269-4825-8D64-32221190041D}" destId="{747B65AF-DCCE-4F09-94F2-856264472D55}" srcOrd="2" destOrd="0" presId="urn:microsoft.com/office/officeart/2005/8/layout/orgChart1"/>
    <dgm:cxn modelId="{25174491-793C-44BD-ABF5-9B2D9E6AC355}" type="presParOf" srcId="{747B65AF-DCCE-4F09-94F2-856264472D55}" destId="{62D2693A-040C-4D76-9AA2-ED2B95651047}" srcOrd="0" destOrd="0" presId="urn:microsoft.com/office/officeart/2005/8/layout/orgChart1"/>
    <dgm:cxn modelId="{E256A162-EAA2-4760-9687-AE264073DD06}" type="presParOf" srcId="{747B65AF-DCCE-4F09-94F2-856264472D55}" destId="{97E65A4D-61E8-4CFF-B146-95BB95E418E1}" srcOrd="1" destOrd="0" presId="urn:microsoft.com/office/officeart/2005/8/layout/orgChart1"/>
    <dgm:cxn modelId="{373DB075-1067-4234-8C4D-486EA7088C14}" type="presParOf" srcId="{97E65A4D-61E8-4CFF-B146-95BB95E418E1}" destId="{B5A67758-41F0-4105-88CD-A765EA8D8BE6}" srcOrd="0" destOrd="0" presId="urn:microsoft.com/office/officeart/2005/8/layout/orgChart1"/>
    <dgm:cxn modelId="{F658087D-E898-466B-A880-73BAA9410325}" type="presParOf" srcId="{B5A67758-41F0-4105-88CD-A765EA8D8BE6}" destId="{4AA8A2CB-4399-4416-932F-55851BF1550B}" srcOrd="0" destOrd="0" presId="urn:microsoft.com/office/officeart/2005/8/layout/orgChart1"/>
    <dgm:cxn modelId="{4C9842F4-BB11-4011-B939-C2C651373148}" type="presParOf" srcId="{B5A67758-41F0-4105-88CD-A765EA8D8BE6}" destId="{B70780D5-173D-4155-8F31-E8BB13AC5AFE}" srcOrd="1" destOrd="0" presId="urn:microsoft.com/office/officeart/2005/8/layout/orgChart1"/>
    <dgm:cxn modelId="{3D5A9B63-4DEF-4909-BDE1-952A41E467CF}" type="presParOf" srcId="{97E65A4D-61E8-4CFF-B146-95BB95E418E1}" destId="{4564920B-8A8A-4455-8922-D57882F1352F}" srcOrd="1" destOrd="0" presId="urn:microsoft.com/office/officeart/2005/8/layout/orgChart1"/>
    <dgm:cxn modelId="{CCC0336D-ADEF-4CE1-9AC1-7544DEB5D797}" type="presParOf" srcId="{97E65A4D-61E8-4CFF-B146-95BB95E418E1}" destId="{3D309DE4-FDEA-4D90-AA80-971D2CC3CFE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4092B-8F84-41F8-B4E9-9193FAFEE83C}">
      <dsp:nvSpPr>
        <dsp:cNvPr id="0" name=""/>
        <dsp:cNvSpPr/>
      </dsp:nvSpPr>
      <dsp:spPr>
        <a:xfrm>
          <a:off x="0" y="306938"/>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Pestisitler</a:t>
          </a:r>
          <a:endParaRPr lang="tr-TR" sz="2000" b="1" kern="1200"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dsp:txBody>
      <dsp:txXfrm>
        <a:off x="0" y="306938"/>
        <a:ext cx="1833041" cy="1099824"/>
      </dsp:txXfrm>
    </dsp:sp>
    <dsp:sp modelId="{46195B55-32B7-4ED0-B44C-374AA59E5D0B}">
      <dsp:nvSpPr>
        <dsp:cNvPr id="0" name=""/>
        <dsp:cNvSpPr/>
      </dsp:nvSpPr>
      <dsp:spPr>
        <a:xfrm>
          <a:off x="2018656" y="342627"/>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Bitki gelişim düzenleyicileri (BGD)</a:t>
          </a:r>
          <a:endParaRPr lang="tr-TR" sz="1800" b="1" kern="1200" dirty="0"/>
        </a:p>
      </dsp:txBody>
      <dsp:txXfrm>
        <a:off x="2018656" y="342627"/>
        <a:ext cx="1833041" cy="1099824"/>
      </dsp:txXfrm>
    </dsp:sp>
    <dsp:sp modelId="{287C2799-74F5-4D92-994E-89759B025D82}">
      <dsp:nvSpPr>
        <dsp:cNvPr id="0" name=""/>
        <dsp:cNvSpPr/>
      </dsp:nvSpPr>
      <dsp:spPr>
        <a:xfrm>
          <a:off x="4035002" y="342627"/>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Böcek cezbedicileri (</a:t>
          </a:r>
          <a:r>
            <a:rPr lang="tr-TR" sz="1800" b="1" kern="1200" dirty="0" err="1" smtClean="0"/>
            <a:t>Attractants</a:t>
          </a:r>
          <a:r>
            <a:rPr lang="tr-TR" sz="1800" b="1" kern="1200" dirty="0" smtClean="0"/>
            <a:t>)</a:t>
          </a:r>
          <a:endParaRPr lang="tr-TR" sz="1800" b="1" kern="1200" dirty="0"/>
        </a:p>
      </dsp:txBody>
      <dsp:txXfrm>
        <a:off x="4035002" y="342627"/>
        <a:ext cx="1833041" cy="1099824"/>
      </dsp:txXfrm>
    </dsp:sp>
    <dsp:sp modelId="{8D43B0B6-869F-4EDE-A878-2529A8F4E8EB}">
      <dsp:nvSpPr>
        <dsp:cNvPr id="0" name=""/>
        <dsp:cNvSpPr/>
      </dsp:nvSpPr>
      <dsp:spPr>
        <a:xfrm>
          <a:off x="6051347" y="342627"/>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Böcek uzaklaştırıcıları (</a:t>
          </a:r>
          <a:r>
            <a:rPr lang="tr-TR" sz="1800" b="1" kern="1200" dirty="0" err="1" smtClean="0"/>
            <a:t>Repellents</a:t>
          </a:r>
          <a:r>
            <a:rPr lang="tr-TR" sz="1800" b="1" kern="1200" dirty="0" smtClean="0"/>
            <a:t>)</a:t>
          </a:r>
          <a:endParaRPr lang="tr-TR" sz="1800" b="1" kern="1200" dirty="0"/>
        </a:p>
      </dsp:txBody>
      <dsp:txXfrm>
        <a:off x="6051347" y="342627"/>
        <a:ext cx="1833041" cy="1099824"/>
      </dsp:txXfrm>
    </dsp:sp>
    <dsp:sp modelId="{FE184A0A-5132-4160-9314-85E0DFAAFDAD}">
      <dsp:nvSpPr>
        <dsp:cNvPr id="0" name=""/>
        <dsp:cNvSpPr/>
      </dsp:nvSpPr>
      <dsp:spPr>
        <a:xfrm>
          <a:off x="2310"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Böcek gelişimi düzenleyicileri (IGR)</a:t>
          </a:r>
          <a:endParaRPr lang="tr-TR" sz="1800" b="1" kern="1200" dirty="0"/>
        </a:p>
      </dsp:txBody>
      <dsp:txXfrm>
        <a:off x="2310" y="1625756"/>
        <a:ext cx="1833041" cy="1099824"/>
      </dsp:txXfrm>
    </dsp:sp>
    <dsp:sp modelId="{79EF372A-CBCF-4FDF-8DD6-C6FC6B714AB7}">
      <dsp:nvSpPr>
        <dsp:cNvPr id="0" name=""/>
        <dsp:cNvSpPr/>
      </dsp:nvSpPr>
      <dsp:spPr>
        <a:xfrm>
          <a:off x="2018656"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Beslenmeyi engelleyiciler</a:t>
          </a:r>
          <a:endParaRPr lang="tr-TR" sz="1800" b="1" kern="1200" dirty="0"/>
        </a:p>
      </dsp:txBody>
      <dsp:txXfrm>
        <a:off x="2018656" y="1625756"/>
        <a:ext cx="1833041" cy="1099824"/>
      </dsp:txXfrm>
    </dsp:sp>
    <dsp:sp modelId="{A1DF83F3-DE0B-490E-BFDE-121B4FB6B99E}">
      <dsp:nvSpPr>
        <dsp:cNvPr id="0" name=""/>
        <dsp:cNvSpPr/>
      </dsp:nvSpPr>
      <dsp:spPr>
        <a:xfrm>
          <a:off x="4035002"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err="1" smtClean="0"/>
            <a:t>Biyopreparatlar</a:t>
          </a:r>
          <a:endParaRPr lang="tr-TR" sz="1800" b="1" kern="1200" dirty="0"/>
        </a:p>
      </dsp:txBody>
      <dsp:txXfrm>
        <a:off x="4035002" y="1625756"/>
        <a:ext cx="1833041" cy="1099824"/>
      </dsp:txXfrm>
    </dsp:sp>
    <dsp:sp modelId="{3B97FCB6-FF7D-42FF-9B44-4B476C93791C}">
      <dsp:nvSpPr>
        <dsp:cNvPr id="0" name=""/>
        <dsp:cNvSpPr/>
      </dsp:nvSpPr>
      <dsp:spPr>
        <a:xfrm>
          <a:off x="6051347" y="1625756"/>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Bitki </a:t>
          </a:r>
          <a:r>
            <a:rPr lang="tr-TR" sz="1800" b="1" kern="1200" dirty="0" err="1" smtClean="0"/>
            <a:t>aktivatörleri</a:t>
          </a:r>
          <a:endParaRPr lang="tr-TR" sz="1800" b="1" kern="1200" dirty="0"/>
        </a:p>
      </dsp:txBody>
      <dsp:txXfrm>
        <a:off x="6051347" y="1625756"/>
        <a:ext cx="1833041" cy="1099824"/>
      </dsp:txXfrm>
    </dsp:sp>
    <dsp:sp modelId="{B9D5E9DD-9169-4FEE-9612-0B9BD732445F}">
      <dsp:nvSpPr>
        <dsp:cNvPr id="0" name=""/>
        <dsp:cNvSpPr/>
      </dsp:nvSpPr>
      <dsp:spPr>
        <a:xfrm>
          <a:off x="698224" y="2908885"/>
          <a:ext cx="2457558"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Fizyolojik hastalıkların tedavisinde kullanılan maddeler</a:t>
          </a:r>
          <a:endParaRPr lang="tr-TR" sz="1800" b="1" kern="1200" dirty="0"/>
        </a:p>
      </dsp:txBody>
      <dsp:txXfrm>
        <a:off x="698224" y="2908885"/>
        <a:ext cx="2457558" cy="1099824"/>
      </dsp:txXfrm>
    </dsp:sp>
    <dsp:sp modelId="{7FB65BD2-9E90-4462-94FA-CFA97FCB5829}">
      <dsp:nvSpPr>
        <dsp:cNvPr id="0" name=""/>
        <dsp:cNvSpPr/>
      </dsp:nvSpPr>
      <dsp:spPr>
        <a:xfrm>
          <a:off x="3339087" y="2908885"/>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Biyolojik mücadele etmenleri</a:t>
          </a:r>
          <a:endParaRPr lang="tr-TR" sz="1800" b="1" kern="1200" dirty="0"/>
        </a:p>
      </dsp:txBody>
      <dsp:txXfrm>
        <a:off x="3339087" y="2908885"/>
        <a:ext cx="1833041" cy="1099824"/>
      </dsp:txXfrm>
    </dsp:sp>
    <dsp:sp modelId="{F5F7307A-51B4-453A-A2E0-90BFA907FDCD}">
      <dsp:nvSpPr>
        <dsp:cNvPr id="0" name=""/>
        <dsp:cNvSpPr/>
      </dsp:nvSpPr>
      <dsp:spPr>
        <a:xfrm>
          <a:off x="5355433" y="2908885"/>
          <a:ext cx="1833041" cy="1099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Tuzak ve </a:t>
          </a:r>
          <a:r>
            <a:rPr lang="tr-TR" sz="1800" b="1" kern="1200" dirty="0" err="1" smtClean="0"/>
            <a:t>feromonlar</a:t>
          </a:r>
          <a:endParaRPr lang="tr-TR" sz="1800" b="1" kern="1200" dirty="0"/>
        </a:p>
      </dsp:txBody>
      <dsp:txXfrm>
        <a:off x="5355433" y="2908885"/>
        <a:ext cx="1833041" cy="1099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58455-4E4D-4FC1-BA81-B1379C70500F}">
      <dsp:nvSpPr>
        <dsp:cNvPr id="0" name=""/>
        <dsp:cNvSpPr/>
      </dsp:nvSpPr>
      <dsp:spPr>
        <a:xfrm>
          <a:off x="591502" y="0"/>
          <a:ext cx="6703695" cy="435133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A9FADDB-86D7-4D96-8454-B686BB4382E0}">
      <dsp:nvSpPr>
        <dsp:cNvPr id="0" name=""/>
        <dsp:cNvSpPr/>
      </dsp:nvSpPr>
      <dsp:spPr>
        <a:xfrm>
          <a:off x="8472" y="1305401"/>
          <a:ext cx="2538531" cy="1740535"/>
        </a:xfrm>
        <a:prstGeom prst="roundRect">
          <a:avLst/>
        </a:prstGeom>
        <a:solidFill>
          <a:schemeClr val="lt1"/>
        </a:solidFill>
        <a:ln w="127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Times New Roman" panose="02020603050405020304" pitchFamily="18" charset="0"/>
              <a:cs typeface="Times New Roman" panose="02020603050405020304" pitchFamily="18" charset="0"/>
            </a:rPr>
            <a:t>Bakanlığımızca ruhsatlandırılan bitki koruma ürünleri</a:t>
          </a:r>
        </a:p>
      </dsp:txBody>
      <dsp:txXfrm>
        <a:off x="93438" y="1390367"/>
        <a:ext cx="2368599" cy="1570603"/>
      </dsp:txXfrm>
    </dsp:sp>
    <dsp:sp modelId="{90B0071B-1226-4867-AEB7-B2284F1DB770}">
      <dsp:nvSpPr>
        <dsp:cNvPr id="0" name=""/>
        <dsp:cNvSpPr/>
      </dsp:nvSpPr>
      <dsp:spPr>
        <a:xfrm>
          <a:off x="2674084" y="1305401"/>
          <a:ext cx="2538531" cy="1740535"/>
        </a:xfrm>
        <a:prstGeom prst="roundRect">
          <a:avLst/>
        </a:prstGeom>
        <a:solidFill>
          <a:schemeClr val="lt1"/>
        </a:solidFill>
        <a:ln w="127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Veri tabanına eş zamanlı olarak girilir.</a:t>
          </a:r>
          <a:endParaRPr lang="tr-TR" sz="1800" kern="1200" dirty="0"/>
        </a:p>
      </dsp:txBody>
      <dsp:txXfrm>
        <a:off x="2759050" y="1390367"/>
        <a:ext cx="2368599" cy="1570603"/>
      </dsp:txXfrm>
    </dsp:sp>
    <dsp:sp modelId="{123867F1-8AEB-4286-B7B4-097EE057E21D}">
      <dsp:nvSpPr>
        <dsp:cNvPr id="0" name=""/>
        <dsp:cNvSpPr/>
      </dsp:nvSpPr>
      <dsp:spPr>
        <a:xfrm>
          <a:off x="5339696" y="1305401"/>
          <a:ext cx="2538531" cy="1740535"/>
        </a:xfrm>
        <a:prstGeom prst="roundRect">
          <a:avLst/>
        </a:prstGeom>
        <a:solidFill>
          <a:schemeClr val="lt1"/>
        </a:solidFill>
        <a:ln w="127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Times New Roman" panose="02020603050405020304" pitchFamily="18" charset="0"/>
              <a:cs typeface="Times New Roman" panose="02020603050405020304" pitchFamily="18" charset="0"/>
              <a:hlinkClick xmlns:r="http://schemas.openxmlformats.org/officeDocument/2006/relationships" r:id="rId1"/>
            </a:rPr>
            <a:t>https://bku.tarim.gov.tr/</a:t>
          </a:r>
          <a:r>
            <a:rPr lang="tr-TR" sz="1800" kern="1200" dirty="0" smtClean="0">
              <a:latin typeface="Times New Roman" panose="02020603050405020304" pitchFamily="18" charset="0"/>
              <a:cs typeface="Times New Roman" panose="02020603050405020304" pitchFamily="18" charset="0"/>
            </a:rPr>
            <a:t> adresinden eş zamanlı olarak görülür.</a:t>
          </a:r>
          <a:endParaRPr lang="tr-TR" sz="1800" kern="1200" dirty="0"/>
        </a:p>
      </dsp:txBody>
      <dsp:txXfrm>
        <a:off x="5424662" y="1390367"/>
        <a:ext cx="2368599"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2693A-040C-4D76-9AA2-ED2B95651047}">
      <dsp:nvSpPr>
        <dsp:cNvPr id="0" name=""/>
        <dsp:cNvSpPr/>
      </dsp:nvSpPr>
      <dsp:spPr>
        <a:xfrm>
          <a:off x="3862170" y="1391819"/>
          <a:ext cx="252629" cy="1106756"/>
        </a:xfrm>
        <a:custGeom>
          <a:avLst/>
          <a:gdLst/>
          <a:ahLst/>
          <a:cxnLst/>
          <a:rect l="0" t="0" r="0" b="0"/>
          <a:pathLst>
            <a:path>
              <a:moveTo>
                <a:pt x="252629" y="0"/>
              </a:moveTo>
              <a:lnTo>
                <a:pt x="252629" y="1106756"/>
              </a:lnTo>
              <a:lnTo>
                <a:pt x="0" y="1106756"/>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1F1F1DC-2239-4B10-B3C1-7A856AAAABE6}">
      <dsp:nvSpPr>
        <dsp:cNvPr id="0" name=""/>
        <dsp:cNvSpPr/>
      </dsp:nvSpPr>
      <dsp:spPr>
        <a:xfrm>
          <a:off x="4114799" y="1391819"/>
          <a:ext cx="2911251" cy="2213513"/>
        </a:xfrm>
        <a:custGeom>
          <a:avLst/>
          <a:gdLst/>
          <a:ahLst/>
          <a:cxnLst/>
          <a:rect l="0" t="0" r="0" b="0"/>
          <a:pathLst>
            <a:path>
              <a:moveTo>
                <a:pt x="0" y="0"/>
              </a:moveTo>
              <a:lnTo>
                <a:pt x="0" y="1960884"/>
              </a:lnTo>
              <a:lnTo>
                <a:pt x="2911251" y="1960884"/>
              </a:lnTo>
              <a:lnTo>
                <a:pt x="2911251" y="2213513"/>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D7164FD-CBA3-4F21-88E3-95DC7D306034}">
      <dsp:nvSpPr>
        <dsp:cNvPr id="0" name=""/>
        <dsp:cNvSpPr/>
      </dsp:nvSpPr>
      <dsp:spPr>
        <a:xfrm>
          <a:off x="4069079" y="1391819"/>
          <a:ext cx="91440" cy="2213513"/>
        </a:xfrm>
        <a:custGeom>
          <a:avLst/>
          <a:gdLst/>
          <a:ahLst/>
          <a:cxnLst/>
          <a:rect l="0" t="0" r="0" b="0"/>
          <a:pathLst>
            <a:path>
              <a:moveTo>
                <a:pt x="45720" y="0"/>
              </a:moveTo>
              <a:lnTo>
                <a:pt x="45720" y="2213513"/>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2D31871-BDA0-478F-B24A-58F20DE78FD8}">
      <dsp:nvSpPr>
        <dsp:cNvPr id="0" name=""/>
        <dsp:cNvSpPr/>
      </dsp:nvSpPr>
      <dsp:spPr>
        <a:xfrm>
          <a:off x="1203548" y="1391819"/>
          <a:ext cx="2911251" cy="2213513"/>
        </a:xfrm>
        <a:custGeom>
          <a:avLst/>
          <a:gdLst/>
          <a:ahLst/>
          <a:cxnLst/>
          <a:rect l="0" t="0" r="0" b="0"/>
          <a:pathLst>
            <a:path>
              <a:moveTo>
                <a:pt x="2911251" y="0"/>
              </a:moveTo>
              <a:lnTo>
                <a:pt x="2911251" y="1960884"/>
              </a:lnTo>
              <a:lnTo>
                <a:pt x="0" y="1960884"/>
              </a:lnTo>
              <a:lnTo>
                <a:pt x="0" y="2213513"/>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A4D747E-6E7A-4368-A4C3-1880F0253D90}">
      <dsp:nvSpPr>
        <dsp:cNvPr id="0" name=""/>
        <dsp:cNvSpPr/>
      </dsp:nvSpPr>
      <dsp:spPr>
        <a:xfrm>
          <a:off x="2911803" y="188823"/>
          <a:ext cx="2405992" cy="1202996"/>
        </a:xfrm>
        <a:prstGeom prst="rect">
          <a:avLst/>
        </a:prstGeom>
        <a:solidFill>
          <a:schemeClr val="lt1"/>
        </a:solidFill>
        <a:ln w="127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imes New Roman" panose="02020603050405020304" pitchFamily="18" charset="0"/>
              <a:cs typeface="Times New Roman" panose="02020603050405020304" pitchFamily="18" charset="0"/>
            </a:rPr>
            <a:t>GEÇİCİ TAVSİYE</a:t>
          </a:r>
        </a:p>
        <a:p>
          <a:pPr lvl="0" algn="ctr" defTabSz="1066800">
            <a:lnSpc>
              <a:spcPct val="90000"/>
            </a:lnSpc>
            <a:spcBef>
              <a:spcPct val="0"/>
            </a:spcBef>
            <a:spcAft>
              <a:spcPct val="35000"/>
            </a:spcAft>
          </a:pPr>
          <a:r>
            <a:rPr lang="tr-TR" sz="2400" kern="1200" dirty="0" smtClean="0">
              <a:latin typeface="Times New Roman" panose="02020603050405020304" pitchFamily="18" charset="0"/>
              <a:cs typeface="Times New Roman" panose="02020603050405020304" pitchFamily="18" charset="0"/>
            </a:rPr>
            <a:t>(120 GÜN)</a:t>
          </a:r>
          <a:endParaRPr lang="tr-TR" sz="2400" kern="1200" dirty="0">
            <a:latin typeface="Times New Roman" panose="02020603050405020304" pitchFamily="18" charset="0"/>
            <a:cs typeface="Times New Roman" panose="02020603050405020304" pitchFamily="18" charset="0"/>
          </a:endParaRPr>
        </a:p>
      </dsp:txBody>
      <dsp:txXfrm>
        <a:off x="2911803" y="188823"/>
        <a:ext cx="2405992" cy="1202996"/>
      </dsp:txXfrm>
    </dsp:sp>
    <dsp:sp modelId="{EB9D99EB-0F75-4D94-A286-D3AEED885287}">
      <dsp:nvSpPr>
        <dsp:cNvPr id="0" name=""/>
        <dsp:cNvSpPr/>
      </dsp:nvSpPr>
      <dsp:spPr>
        <a:xfrm>
          <a:off x="552" y="3605332"/>
          <a:ext cx="2405992" cy="1202996"/>
        </a:xfrm>
        <a:prstGeom prst="rect">
          <a:avLst/>
        </a:prstGeom>
        <a:solidFill>
          <a:schemeClr val="lt1"/>
        </a:solidFill>
        <a:ln w="127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imes New Roman" panose="02020603050405020304" pitchFamily="18" charset="0"/>
              <a:cs typeface="Times New Roman" panose="02020603050405020304" pitchFamily="18" charset="0"/>
            </a:rPr>
            <a:t>RUHSATLI BKU VEYA TEKNİK TALİMAT</a:t>
          </a:r>
          <a:endParaRPr lang="tr-TR" sz="2400" kern="1200" dirty="0">
            <a:latin typeface="Times New Roman" panose="02020603050405020304" pitchFamily="18" charset="0"/>
            <a:cs typeface="Times New Roman" panose="02020603050405020304" pitchFamily="18" charset="0"/>
          </a:endParaRPr>
        </a:p>
      </dsp:txBody>
      <dsp:txXfrm>
        <a:off x="552" y="3605332"/>
        <a:ext cx="2405992" cy="1202996"/>
      </dsp:txXfrm>
    </dsp:sp>
    <dsp:sp modelId="{A4A2D11F-3FB0-4804-865E-5508AED2AA91}">
      <dsp:nvSpPr>
        <dsp:cNvPr id="0" name=""/>
        <dsp:cNvSpPr/>
      </dsp:nvSpPr>
      <dsp:spPr>
        <a:xfrm>
          <a:off x="2911803" y="3605332"/>
          <a:ext cx="2405992" cy="1202996"/>
        </a:xfrm>
        <a:prstGeom prst="rect">
          <a:avLst/>
        </a:prstGeom>
        <a:solidFill>
          <a:schemeClr val="lt1"/>
        </a:solidFill>
        <a:ln w="127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imes New Roman" panose="02020603050405020304" pitchFamily="18" charset="0"/>
              <a:cs typeface="Times New Roman" panose="02020603050405020304" pitchFamily="18" charset="0"/>
            </a:rPr>
            <a:t>EKONOMİK ZARAR EŞİĞİ</a:t>
          </a:r>
          <a:endParaRPr lang="tr-TR" sz="2400" kern="1200" dirty="0">
            <a:latin typeface="Times New Roman" panose="02020603050405020304" pitchFamily="18" charset="0"/>
            <a:cs typeface="Times New Roman" panose="02020603050405020304" pitchFamily="18" charset="0"/>
          </a:endParaRPr>
        </a:p>
      </dsp:txBody>
      <dsp:txXfrm>
        <a:off x="2911803" y="3605332"/>
        <a:ext cx="2405992" cy="1202996"/>
      </dsp:txXfrm>
    </dsp:sp>
    <dsp:sp modelId="{0A73F66B-4267-44FB-8B63-D94E65254652}">
      <dsp:nvSpPr>
        <dsp:cNvPr id="0" name=""/>
        <dsp:cNvSpPr/>
      </dsp:nvSpPr>
      <dsp:spPr>
        <a:xfrm>
          <a:off x="5823054" y="3605332"/>
          <a:ext cx="2405992" cy="1202996"/>
        </a:xfrm>
        <a:prstGeom prst="rect">
          <a:avLst/>
        </a:prstGeom>
        <a:solidFill>
          <a:schemeClr val="lt1"/>
        </a:solidFill>
        <a:ln w="127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imes New Roman" panose="02020603050405020304" pitchFamily="18" charset="0"/>
              <a:cs typeface="Times New Roman" panose="02020603050405020304" pitchFamily="18" charset="0"/>
            </a:rPr>
            <a:t>TESPİT TEŞHİS ÇALIŞMALARI</a:t>
          </a:r>
          <a:endParaRPr lang="tr-TR" sz="2400" kern="1200" dirty="0">
            <a:latin typeface="Times New Roman" panose="02020603050405020304" pitchFamily="18" charset="0"/>
            <a:cs typeface="Times New Roman" panose="02020603050405020304" pitchFamily="18" charset="0"/>
          </a:endParaRPr>
        </a:p>
      </dsp:txBody>
      <dsp:txXfrm>
        <a:off x="5823054" y="3605332"/>
        <a:ext cx="2405992" cy="1202996"/>
      </dsp:txXfrm>
    </dsp:sp>
    <dsp:sp modelId="{4AA8A2CB-4399-4416-932F-55851BF1550B}">
      <dsp:nvSpPr>
        <dsp:cNvPr id="0" name=""/>
        <dsp:cNvSpPr/>
      </dsp:nvSpPr>
      <dsp:spPr>
        <a:xfrm>
          <a:off x="1456178" y="1897077"/>
          <a:ext cx="2405992" cy="1202996"/>
        </a:xfrm>
        <a:prstGeom prst="rect">
          <a:avLst/>
        </a:prstGeom>
        <a:solidFill>
          <a:schemeClr val="lt1"/>
        </a:solidFill>
        <a:ln w="127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imes New Roman" panose="02020603050405020304" pitchFamily="18" charset="0"/>
              <a:cs typeface="Times New Roman" panose="02020603050405020304" pitchFamily="18" charset="0"/>
            </a:rPr>
            <a:t>AKTİF MADDE ÖNERİLERİ</a:t>
          </a:r>
          <a:endParaRPr lang="tr-TR" sz="2400" kern="1200" dirty="0">
            <a:latin typeface="Times New Roman" panose="02020603050405020304" pitchFamily="18" charset="0"/>
            <a:cs typeface="Times New Roman" panose="02020603050405020304" pitchFamily="18" charset="0"/>
          </a:endParaRPr>
        </a:p>
      </dsp:txBody>
      <dsp:txXfrm>
        <a:off x="1456178" y="1897077"/>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7E1C0-1FDC-4EFD-A077-22D00A1F4A00}" type="datetimeFigureOut">
              <a:rPr lang="tr-TR" smtClean="0"/>
              <a:t>15.12.2019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2150B-107E-4B8C-A05A-CDDA129DA1B7}" type="slidenum">
              <a:rPr lang="tr-TR" smtClean="0"/>
              <a:t>‹#›</a:t>
            </a:fld>
            <a:endParaRPr lang="tr-TR"/>
          </a:p>
        </p:txBody>
      </p:sp>
    </p:spTree>
    <p:extLst>
      <p:ext uri="{BB962C8B-B14F-4D97-AF65-F5344CB8AC3E}">
        <p14:creationId xmlns:p14="http://schemas.microsoft.com/office/powerpoint/2010/main" val="169682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738566E-2938-462B-A19F-9F09EAF4CC7D}"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371293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8701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8512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6930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24329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2196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253465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651546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4158990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1212503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54865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0681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0615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884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77732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43999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31803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125464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22007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28887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1410102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286640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1093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41214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61345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795810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72148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875899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647319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412077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573488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45361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698865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41797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93056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054394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71088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62573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46262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050920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298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19015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33426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254700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290459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3047337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386095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638991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85164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565608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29132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0610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46024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71329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41439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9538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1694153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2566793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1255582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07962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55786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73052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64007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26669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41228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055512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6858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87802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5459717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392419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7709721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78357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16005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949755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6171583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5375843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E858AF4D-F8C7-45B4-9AA0-FAE4789746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887619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1918159-CB37-4750-9597-CA7817B06B8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41827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803066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A53B00A8-1775-49E4-80B3-DCC337561535}"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4AF5A5C-BED8-4D96-982D-9FCD6FA785B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20719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E051169C-AC3D-4789-817E-583738BE1A59}"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F47DBA4-17B1-4470-9580-C11C14842001}"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474959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7B69356-10DD-4978-86D3-614A526ABDC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DC408DA1-856D-435C-A749-96B5A2C6D249}" type="slidenum">
              <a:rPr lang="tr-TR" smtClean="0">
                <a:solidFill>
                  <a:prstClr val="black">
                    <a:tint val="75000"/>
                  </a:prstClr>
                </a:solidFill>
              </a:rPr>
              <a:pPr>
                <a:defRPr/>
              </a:pPr>
              <a:t>‹#›</a:t>
            </a:fld>
            <a:endParaRPr lang="tr-TR">
              <a:solidFill>
                <a:prstClr val="black">
                  <a:tint val="75000"/>
                </a:prstClr>
              </a:solidFill>
            </a:endParaRP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8197864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48EFCA-224E-4E2D-8F59-2AE089E833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F23748BE-AA26-4140-B7E2-89F16A4CE945}" type="slidenum">
              <a:rPr lang="tr-TR" smtClean="0">
                <a:solidFill>
                  <a:prstClr val="black">
                    <a:tint val="75000"/>
                  </a:prstClr>
                </a:solidFill>
              </a:rPr>
              <a:pPr>
                <a:defRPr/>
              </a:pPr>
              <a:t>‹#›</a:t>
            </a:fld>
            <a:endParaRPr lang="tr-TR">
              <a:solidFill>
                <a:prstClr val="black">
                  <a:tint val="75000"/>
                </a:prstClr>
              </a:solidFill>
            </a:endParaRP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1917329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B1E04-F8B4-40A5-846D-84F8B9944868}"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BAAE61D2-E776-4BC1-A49B-3692A07C22C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583029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F64A13B8-F8B1-4B83-B956-67739EAD96CB}"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33CD827-D3AD-4792-B296-9F005FB5DF3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369601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360599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526167D-BE56-4091-AFBA-84957F071C23}"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81109C4-3248-41FB-B787-D58AB3B1E47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4364845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FE349BC-E1DB-43D2-85F0-D6DA9ED7D787}"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DFC21E71-5617-420D-89A5-3DE274DEDCC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1502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BEBF893-B28E-4D00-8D88-B941191B3A5D}" type="datetime1">
              <a:rPr lang="tr-TR" smtClean="0">
                <a:solidFill>
                  <a:prstClr val="black">
                    <a:lumMod val="65000"/>
                    <a:lumOff val="35000"/>
                  </a:prstClr>
                </a:solidFill>
              </a:rPr>
              <a:pPr>
                <a:defRPr/>
              </a:pPr>
              <a:t>15.12.2019</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B1C93C5-DFB0-4C02-A6F3-886AD37AEB1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7439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6559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273884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5015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379114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4527021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8464968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9684032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fontAlgn="base">
              <a:spcBef>
                <a:spcPct val="0"/>
              </a:spcBef>
              <a:spcAft>
                <a:spcPct val="0"/>
              </a:spcAft>
            </a:pPr>
            <a:fld id="{B61BEF0D-F0BB-DE4B-95CE-6DB70DBA9567}" type="datetimeFigureOut">
              <a:rPr lang="en-US" smtClean="0">
                <a:solidFill>
                  <a:prstClr val="black">
                    <a:lumMod val="65000"/>
                    <a:lumOff val="35000"/>
                  </a:prstClr>
                </a:solidFill>
                <a:latin typeface="Arial" charset="0"/>
                <a:cs typeface="Arial" charset="0"/>
              </a:rPr>
              <a:pPr fontAlgn="base">
                <a:spcBef>
                  <a:spcPct val="0"/>
                </a:spcBef>
                <a:spcAft>
                  <a:spcPct val="0"/>
                </a:spcAft>
              </a:pPr>
              <a:t>12/15/2019</a:t>
            </a:fld>
            <a:endParaRPr lang="en-US" dirty="0">
              <a:solidFill>
                <a:prstClr val="black">
                  <a:lumMod val="65000"/>
                  <a:lumOff val="3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fontAlgn="base">
              <a:spcBef>
                <a:spcPct val="0"/>
              </a:spcBef>
              <a:spcAft>
                <a:spcPct val="0"/>
              </a:spcAft>
            </a:pPr>
            <a:endParaRPr lang="en-US" dirty="0">
              <a:solidFill>
                <a:prstClr val="black">
                  <a:lumMod val="65000"/>
                  <a:lumOff val="35000"/>
                </a:prstClr>
              </a:solidFill>
              <a:latin typeface="Arial" charset="0"/>
              <a:cs typeface="Arial" charset="0"/>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fontAlgn="base">
              <a:spcBef>
                <a:spcPct val="0"/>
              </a:spcBef>
              <a:spcAft>
                <a:spcPct val="0"/>
              </a:spcAft>
            </a:pPr>
            <a:fld id="{D57F1E4F-1CFF-5643-939E-217C01CDF565}"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8856800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hyperlink" Target="https://bku.tarim.gov.tr/" TargetMode="Externa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2915816" y="2708920"/>
            <a:ext cx="6445689" cy="1446550"/>
          </a:xfrm>
          <a:prstGeom prst="rect">
            <a:avLst/>
          </a:prstGeom>
          <a:noFill/>
        </p:spPr>
        <p:txBody>
          <a:bodyPr wrap="square" rtlCol="0">
            <a:spAutoFit/>
          </a:bodyPr>
          <a:lstStyle/>
          <a:p>
            <a:pPr algn="ctr" fontAlgn="base">
              <a:spcBef>
                <a:spcPct val="0"/>
              </a:spcBef>
              <a:spcAft>
                <a:spcPct val="0"/>
              </a:spcAft>
            </a:pPr>
            <a:r>
              <a:rPr lang="tr-TR" altLang="tr-TR" sz="2200" b="1" dirty="0" smtClean="0">
                <a:solidFill>
                  <a:prstClr val="white"/>
                </a:solidFill>
                <a:latin typeface="Calibri Light"/>
                <a:cs typeface="Times New Roman" panose="02020603050405020304" pitchFamily="18" charset="0"/>
              </a:rPr>
              <a:t>«TOHUMCULUKTA KULLANILAN BİTKİ KORUMA ÜRÜNLERİ AB MEVZUATI VE TÜRKİYE’ DEKİ UYGULAMALARI»</a:t>
            </a:r>
            <a:endParaRPr lang="tr-TR" altLang="tr-TR" sz="2200" b="1" dirty="0">
              <a:solidFill>
                <a:prstClr val="white"/>
              </a:solidFill>
              <a:latin typeface="Calibri Light"/>
              <a:cs typeface="Times New Roman" panose="02020603050405020304" pitchFamily="18" charset="0"/>
            </a:endParaRPr>
          </a:p>
          <a:p>
            <a:pPr algn="ctr" fontAlgn="base">
              <a:spcBef>
                <a:spcPct val="0"/>
              </a:spcBef>
              <a:spcAft>
                <a:spcPct val="0"/>
              </a:spcAft>
            </a:pPr>
            <a:r>
              <a:rPr lang="tr-TR" altLang="tr-TR" sz="2200" b="1" dirty="0" smtClean="0">
                <a:solidFill>
                  <a:prstClr val="white"/>
                </a:solidFill>
                <a:latin typeface="Calibri Light"/>
                <a:cs typeface="Times New Roman" panose="02020603050405020304" pitchFamily="18" charset="0"/>
              </a:rPr>
              <a:t>14-17 ARALIK 2019    ANTALYA</a:t>
            </a:r>
            <a:endParaRPr lang="tr-TR" altLang="tr-TR" sz="2200" b="1" dirty="0">
              <a:solidFill>
                <a:prstClr val="white"/>
              </a:solidFill>
              <a:latin typeface="Calibri Light"/>
              <a:cs typeface="Times New Roman" panose="02020603050405020304" pitchFamily="18" charset="0"/>
            </a:endParaRPr>
          </a:p>
        </p:txBody>
      </p:sp>
      <p:sp>
        <p:nvSpPr>
          <p:cNvPr id="2" name="Dikdörtgen 1"/>
          <p:cNvSpPr/>
          <p:nvPr/>
        </p:nvSpPr>
        <p:spPr>
          <a:xfrm>
            <a:off x="4562756" y="4172780"/>
            <a:ext cx="4572000" cy="1446550"/>
          </a:xfrm>
          <a:prstGeom prst="rect">
            <a:avLst/>
          </a:prstGeom>
        </p:spPr>
        <p:txBody>
          <a:bodyPr>
            <a:spAutoFit/>
          </a:bodyPr>
          <a:lstStyle/>
          <a:p>
            <a:pPr fontAlgn="base">
              <a:spcBef>
                <a:spcPct val="0"/>
              </a:spcBef>
              <a:spcAft>
                <a:spcPct val="0"/>
              </a:spcAft>
            </a:pPr>
            <a:endParaRPr lang="tr-TR" altLang="tr-TR" sz="2000" b="1" dirty="0" smtClean="0">
              <a:solidFill>
                <a:prstClr val="white"/>
              </a:solidFill>
              <a:latin typeface="Calibri Light"/>
              <a:cs typeface="Times New Roman" panose="02020603050405020304" pitchFamily="18" charset="0"/>
            </a:endParaRPr>
          </a:p>
          <a:p>
            <a:pPr fontAlgn="base">
              <a:spcBef>
                <a:spcPct val="0"/>
              </a:spcBef>
              <a:spcAft>
                <a:spcPct val="0"/>
              </a:spcAft>
            </a:pPr>
            <a:r>
              <a:rPr lang="tr-TR" altLang="tr-TR" sz="2000" b="1" dirty="0" smtClean="0">
                <a:solidFill>
                  <a:prstClr val="white"/>
                </a:solidFill>
                <a:latin typeface="Calibri Light"/>
                <a:cs typeface="Times New Roman" panose="02020603050405020304" pitchFamily="18" charset="0"/>
              </a:rPr>
              <a:t>Ziraat Yük. Müh. Hacı Tevfik EMRE</a:t>
            </a:r>
            <a:endParaRPr lang="tr-TR" altLang="tr-TR" sz="2000" b="1" dirty="0">
              <a:solidFill>
                <a:prstClr val="white"/>
              </a:solidFill>
              <a:latin typeface="Calibri Light"/>
              <a:cs typeface="Times New Roman" panose="02020603050405020304" pitchFamily="18" charset="0"/>
            </a:endParaRPr>
          </a:p>
          <a:p>
            <a:pPr fontAlgn="base">
              <a:spcBef>
                <a:spcPct val="0"/>
              </a:spcBef>
              <a:spcAft>
                <a:spcPct val="0"/>
              </a:spcAft>
            </a:pPr>
            <a:r>
              <a:rPr lang="tr-TR" altLang="tr-TR" sz="1600" dirty="0" smtClean="0">
                <a:solidFill>
                  <a:prstClr val="white"/>
                </a:solidFill>
                <a:latin typeface="Calibri Light"/>
                <a:cs typeface="Times New Roman" panose="02020603050405020304" pitchFamily="18" charset="0"/>
              </a:rPr>
              <a:t>Gıda ve Kontrol Genel Müdürlüğü</a:t>
            </a:r>
          </a:p>
          <a:p>
            <a:pPr fontAlgn="base">
              <a:spcBef>
                <a:spcPct val="0"/>
              </a:spcBef>
              <a:spcAft>
                <a:spcPct val="0"/>
              </a:spcAft>
            </a:pPr>
            <a:r>
              <a:rPr lang="tr-TR" altLang="tr-TR" sz="1600" dirty="0" smtClean="0">
                <a:solidFill>
                  <a:prstClr val="white"/>
                </a:solidFill>
                <a:latin typeface="Calibri Light"/>
                <a:cs typeface="Times New Roman" panose="02020603050405020304" pitchFamily="18" charset="0"/>
              </a:rPr>
              <a:t>Bitki </a:t>
            </a:r>
            <a:r>
              <a:rPr lang="tr-TR" altLang="tr-TR" sz="1600" dirty="0">
                <a:solidFill>
                  <a:prstClr val="white"/>
                </a:solidFill>
                <a:latin typeface="Calibri Light"/>
                <a:cs typeface="Times New Roman" panose="02020603050405020304" pitchFamily="18" charset="0"/>
              </a:rPr>
              <a:t>Koruma Ürünleri  Daire Başkanlığı</a:t>
            </a:r>
          </a:p>
          <a:p>
            <a:pPr fontAlgn="base">
              <a:spcBef>
                <a:spcPct val="0"/>
              </a:spcBef>
              <a:spcAft>
                <a:spcPct val="0"/>
              </a:spcAft>
            </a:pPr>
            <a:r>
              <a:rPr lang="tr-TR" altLang="tr-TR" sz="1600" dirty="0" smtClean="0">
                <a:solidFill>
                  <a:prstClr val="white"/>
                </a:solidFill>
                <a:latin typeface="Calibri Light"/>
                <a:cs typeface="Times New Roman" panose="02020603050405020304" pitchFamily="18" charset="0"/>
              </a:rPr>
              <a:t>Ruhsatlandırma Uzmanı</a:t>
            </a:r>
            <a:endParaRPr lang="tr-TR" altLang="tr-TR" sz="1600" dirty="0">
              <a:solidFill>
                <a:prstClr val="white"/>
              </a:solidFill>
              <a:latin typeface="Calibri Light"/>
              <a:cs typeface="Times New Roman" panose="02020603050405020304" pitchFamily="18" charset="0"/>
            </a:endParaRPr>
          </a:p>
        </p:txBody>
      </p:sp>
    </p:spTree>
    <p:extLst>
      <p:ext uri="{BB962C8B-B14F-4D97-AF65-F5344CB8AC3E}">
        <p14:creationId xmlns:p14="http://schemas.microsoft.com/office/powerpoint/2010/main" val="3874222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692696"/>
            <a:ext cx="7886700" cy="1325562"/>
          </a:xfrm>
        </p:spPr>
        <p:txBody>
          <a:bodyPr/>
          <a:lstStyle/>
          <a:p>
            <a:r>
              <a:rPr lang="tr-TR" sz="2400" b="1" dirty="0" smtClean="0">
                <a:solidFill>
                  <a:srgbClr val="C00000"/>
                </a:solidFill>
                <a:latin typeface="Times New Roman" panose="02020603050405020304" pitchFamily="18" charset="0"/>
                <a:cs typeface="Times New Roman" panose="02020603050405020304" pitchFamily="18" charset="0"/>
              </a:rPr>
              <a:t>      </a:t>
            </a:r>
            <a:r>
              <a:rPr lang="tr-TR"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ACİL DURUMLAR İÇİN GEÇİCİ KULLANIM!!!!</a:t>
            </a:r>
            <a:endParaRPr lang="tr-TR"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19712979"/>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880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1259632" y="1700808"/>
            <a:ext cx="6858000" cy="2520280"/>
          </a:xfrm>
        </p:spPr>
        <p:txBody>
          <a:bodyPr>
            <a:normAutofit/>
          </a:bodyPr>
          <a:lstStyle/>
          <a:p>
            <a:pPr>
              <a:lnSpc>
                <a:spcPct val="100000"/>
              </a:lnSpc>
            </a:pPr>
            <a:r>
              <a:rPr lang="tr-TR" sz="2800" b="1" dirty="0" smtClean="0">
                <a:latin typeface="Times New Roman" panose="02020603050405020304" pitchFamily="18" charset="0"/>
                <a:cs typeface="Times New Roman" panose="02020603050405020304" pitchFamily="18" charset="0"/>
              </a:rPr>
              <a:t>TOHUM UYGULAMALARINDA KULLANILAN AKTİF MADDELERLE İLGİLİ AB ve ÜLKEMİZDE SON DURUM</a:t>
            </a:r>
            <a:endParaRPr lang="tr-TR" sz="2800" b="1"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11</a:t>
            </a:fld>
            <a:endParaRPr lang="tr-TR">
              <a:solidFill>
                <a:prstClr val="black">
                  <a:tint val="75000"/>
                </a:prstClr>
              </a:solidFill>
            </a:endParaRPr>
          </a:p>
        </p:txBody>
      </p:sp>
    </p:spTree>
    <p:extLst>
      <p:ext uri="{BB962C8B-B14F-4D97-AF65-F5344CB8AC3E}">
        <p14:creationId xmlns:p14="http://schemas.microsoft.com/office/powerpoint/2010/main" val="362359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12</a:t>
            </a:fld>
            <a:endParaRPr lang="tr-TR">
              <a:solidFill>
                <a:prstClr val="black">
                  <a:tint val="75000"/>
                </a:prstClr>
              </a:solidFill>
            </a:endParaRPr>
          </a:p>
        </p:txBody>
      </p:sp>
      <p:pic>
        <p:nvPicPr>
          <p:cNvPr id="5" name="İçerik Yer Tutucusu 4"/>
          <p:cNvPicPr>
            <a:picLocks noGrp="1"/>
          </p:cNvPicPr>
          <p:nvPr>
            <p:ph idx="1"/>
          </p:nvPr>
        </p:nvPicPr>
        <p:blipFill>
          <a:blip r:embed="rId2"/>
          <a:stretch>
            <a:fillRect/>
          </a:stretch>
        </p:blipFill>
        <p:spPr>
          <a:xfrm>
            <a:off x="708907" y="1340768"/>
            <a:ext cx="7735712" cy="4968552"/>
          </a:xfrm>
          <a:prstGeom prst="rect">
            <a:avLst/>
          </a:prstGeom>
        </p:spPr>
      </p:pic>
    </p:spTree>
    <p:extLst>
      <p:ext uri="{BB962C8B-B14F-4D97-AF65-F5344CB8AC3E}">
        <p14:creationId xmlns:p14="http://schemas.microsoft.com/office/powerpoint/2010/main" val="911593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13</a:t>
            </a:fld>
            <a:endParaRPr lang="tr-TR">
              <a:solidFill>
                <a:prstClr val="black">
                  <a:tint val="75000"/>
                </a:prstClr>
              </a:solidFill>
            </a:endParaRPr>
          </a:p>
        </p:txBody>
      </p:sp>
      <p:pic>
        <p:nvPicPr>
          <p:cNvPr id="5" name="İçerik Yer Tutucusu 4"/>
          <p:cNvPicPr>
            <a:picLocks noGrp="1"/>
          </p:cNvPicPr>
          <p:nvPr>
            <p:ph idx="1"/>
          </p:nvPr>
        </p:nvPicPr>
        <p:blipFill>
          <a:blip r:embed="rId2"/>
          <a:stretch>
            <a:fillRect/>
          </a:stretch>
        </p:blipFill>
        <p:spPr>
          <a:xfrm>
            <a:off x="683568" y="1484784"/>
            <a:ext cx="7735712" cy="4536504"/>
          </a:xfrm>
          <a:prstGeom prst="rect">
            <a:avLst/>
          </a:prstGeom>
        </p:spPr>
      </p:pic>
    </p:spTree>
    <p:extLst>
      <p:ext uri="{BB962C8B-B14F-4D97-AF65-F5344CB8AC3E}">
        <p14:creationId xmlns:p14="http://schemas.microsoft.com/office/powerpoint/2010/main" val="247667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268760"/>
            <a:ext cx="7886700" cy="830992"/>
          </a:xfrm>
        </p:spPr>
        <p:txBody>
          <a:bodyPr>
            <a:normAutofit fontScale="90000"/>
          </a:bodyPr>
          <a:lstStyle/>
          <a:p>
            <a:r>
              <a:rPr lang="tr-TR" sz="2800" b="1" dirty="0">
                <a:latin typeface="+mn-lt"/>
              </a:rPr>
              <a:t>5 Aralık </a:t>
            </a:r>
            <a:r>
              <a:rPr lang="tr-TR" sz="2800" b="1" dirty="0" smtClean="0">
                <a:latin typeface="+mn-lt"/>
              </a:rPr>
              <a:t>2005: </a:t>
            </a:r>
            <a:br>
              <a:rPr lang="tr-TR" sz="2800" b="1" dirty="0" smtClean="0">
                <a:latin typeface="+mn-lt"/>
              </a:rPr>
            </a:br>
            <a:r>
              <a:rPr lang="tr-TR" sz="2800" b="1" dirty="0" smtClean="0">
                <a:latin typeface="+mn-lt"/>
              </a:rPr>
              <a:t>Avrupa Birliği ile Tarım Müzakerelerinin başlaması;</a:t>
            </a:r>
            <a:endParaRPr lang="tr-TR" sz="2800" b="1" dirty="0">
              <a:latin typeface="+mn-lt"/>
            </a:endParaRPr>
          </a:p>
        </p:txBody>
      </p:sp>
      <p:sp>
        <p:nvSpPr>
          <p:cNvPr id="3" name="İçerik Yer Tutucusu 2"/>
          <p:cNvSpPr>
            <a:spLocks noGrp="1"/>
          </p:cNvSpPr>
          <p:nvPr>
            <p:ph idx="1"/>
          </p:nvPr>
        </p:nvSpPr>
        <p:spPr>
          <a:xfrm>
            <a:off x="611560" y="2492896"/>
            <a:ext cx="7886700" cy="3832447"/>
          </a:xfrm>
        </p:spPr>
        <p:txBody>
          <a:bodyPr/>
          <a:lstStyle/>
          <a:p>
            <a:pPr>
              <a:lnSpc>
                <a:spcPct val="100000"/>
              </a:lnSpc>
              <a:buFont typeface="Wingdings" pitchFamily="2" charset="2"/>
              <a:buChar char="§"/>
            </a:pPr>
            <a:r>
              <a:rPr lang="tr-TR" dirty="0" smtClean="0"/>
              <a:t>Bitki genetik kaynakları bakımından dünyada önemli bir yer edinmemiz,</a:t>
            </a:r>
          </a:p>
          <a:p>
            <a:pPr>
              <a:lnSpc>
                <a:spcPct val="100000"/>
              </a:lnSpc>
              <a:buFont typeface="Wingdings" pitchFamily="2" charset="2"/>
              <a:buChar char="§"/>
            </a:pPr>
            <a:r>
              <a:rPr lang="tr-TR" dirty="0" smtClean="0"/>
              <a:t>Jeomorfolojik, </a:t>
            </a:r>
            <a:r>
              <a:rPr lang="tr-TR" dirty="0" err="1" smtClean="0"/>
              <a:t>topoğrafik</a:t>
            </a:r>
            <a:r>
              <a:rPr lang="tr-TR" dirty="0" smtClean="0"/>
              <a:t> ve iklimsel çeşitliliği nedeniyle olağanüstü habitat zenginliğine sahip olmamız,</a:t>
            </a:r>
          </a:p>
          <a:p>
            <a:pPr>
              <a:lnSpc>
                <a:spcPct val="100000"/>
              </a:lnSpc>
              <a:buFont typeface="Wingdings" pitchFamily="2" charset="2"/>
              <a:buChar char="§"/>
            </a:pPr>
            <a:r>
              <a:rPr lang="tr-TR" dirty="0" smtClean="0"/>
              <a:t>Çok kısa mesafeler içerisinde farklı yeryüzü şekillerine, buna bağlı olarak çok değişik lokal iklimlere sahip olmamız,</a:t>
            </a:r>
          </a:p>
          <a:p>
            <a:pPr>
              <a:lnSpc>
                <a:spcPct val="100000"/>
              </a:lnSpc>
              <a:buFont typeface="Wingdings" pitchFamily="2" charset="2"/>
              <a:buChar char="§"/>
            </a:pPr>
            <a:r>
              <a:rPr lang="tr-TR" dirty="0" smtClean="0"/>
              <a:t>Endemik bitki türlerimizin çok fazla olması,</a:t>
            </a:r>
          </a:p>
          <a:p>
            <a:pPr>
              <a:lnSpc>
                <a:spcPct val="100000"/>
              </a:lnSpc>
              <a:buFont typeface="Wingdings" pitchFamily="2" charset="2"/>
              <a:buChar char="§"/>
            </a:pPr>
            <a:r>
              <a:rPr lang="tr-TR" dirty="0" smtClean="0"/>
              <a:t>Arazi toplulaştırma faaliyetlerinden sonra toprak muhafaza çalışmaları ve tarla içi geliştirme çalışmalarının yoğunluk kazanması,</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14</a:t>
            </a:fld>
            <a:endParaRPr lang="tr-TR">
              <a:solidFill>
                <a:prstClr val="black">
                  <a:tint val="75000"/>
                </a:prstClr>
              </a:solidFill>
            </a:endParaRPr>
          </a:p>
        </p:txBody>
      </p:sp>
    </p:spTree>
    <p:extLst>
      <p:ext uri="{BB962C8B-B14F-4D97-AF65-F5344CB8AC3E}">
        <p14:creationId xmlns:p14="http://schemas.microsoft.com/office/powerpoint/2010/main" val="17661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844" y="1828801"/>
            <a:ext cx="8114619" cy="4351337"/>
          </a:xfrm>
        </p:spPr>
        <p:txBody>
          <a:bodyPr/>
          <a:lstStyle/>
          <a:p>
            <a:pPr>
              <a:lnSpc>
                <a:spcPct val="100000"/>
              </a:lnSpc>
              <a:buFont typeface="Wingdings" pitchFamily="2" charset="2"/>
              <a:buChar char="§"/>
            </a:pPr>
            <a:r>
              <a:rPr lang="tr-TR" dirty="0" smtClean="0"/>
              <a:t>AB’ de ekilişleri az </a:t>
            </a:r>
            <a:r>
              <a:rPr lang="tr-TR" smtClean="0"/>
              <a:t>olan bazı ürünlerin </a:t>
            </a:r>
            <a:r>
              <a:rPr lang="tr-TR" dirty="0" smtClean="0"/>
              <a:t>bizde Majör ürün olması,</a:t>
            </a:r>
            <a:endParaRPr lang="tr-TR" dirty="0"/>
          </a:p>
          <a:p>
            <a:pPr>
              <a:lnSpc>
                <a:spcPct val="100000"/>
              </a:lnSpc>
              <a:buFont typeface="Wingdings" pitchFamily="2" charset="2"/>
              <a:buChar char="§"/>
            </a:pPr>
            <a:r>
              <a:rPr lang="tr-TR" dirty="0" smtClean="0"/>
              <a:t>Kapalı sulama sistemlerine geçilmesi ve buna bağlı olarak tarımsal mekanizasyonun ve teknolojinin artması,</a:t>
            </a:r>
          </a:p>
          <a:p>
            <a:pPr>
              <a:lnSpc>
                <a:spcPct val="100000"/>
              </a:lnSpc>
              <a:buFont typeface="Wingdings" pitchFamily="2" charset="2"/>
              <a:buChar char="§"/>
            </a:pPr>
            <a:r>
              <a:rPr lang="tr-TR" dirty="0" smtClean="0"/>
              <a:t>Yüksek verimli tohum kullanımı ile birim alandan daha fazla ürün alınması,</a:t>
            </a:r>
          </a:p>
          <a:p>
            <a:pPr>
              <a:lnSpc>
                <a:spcPct val="100000"/>
              </a:lnSpc>
              <a:buFont typeface="Wingdings" pitchFamily="2" charset="2"/>
              <a:buChar char="§"/>
            </a:pPr>
            <a:r>
              <a:rPr lang="tr-TR" dirty="0" smtClean="0"/>
              <a:t>Üreticilerimizin bilinçlenmesi ve tarımsal üretimde teknolojiye önem vermeleri,</a:t>
            </a:r>
          </a:p>
          <a:p>
            <a:pPr>
              <a:lnSpc>
                <a:spcPct val="100000"/>
              </a:lnSpc>
              <a:buFont typeface="Wingdings" pitchFamily="2" charset="2"/>
              <a:buChar char="§"/>
            </a:pPr>
            <a:r>
              <a:rPr lang="tr-TR" dirty="0" smtClean="0"/>
              <a:t>Ülkemizin her bölgesinde seracılığın yaygınlaşması,</a:t>
            </a:r>
          </a:p>
          <a:p>
            <a:pPr>
              <a:lnSpc>
                <a:spcPct val="100000"/>
              </a:lnSpc>
              <a:buFont typeface="Wingdings" pitchFamily="2" charset="2"/>
              <a:buChar char="§"/>
            </a:pPr>
            <a:r>
              <a:rPr lang="tr-TR" dirty="0" smtClean="0"/>
              <a:t>……..</a:t>
            </a:r>
          </a:p>
          <a:p>
            <a:pPr marL="0" indent="0">
              <a:buNone/>
            </a:pPr>
            <a:endParaRPr lang="tr-TR" dirty="0"/>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15</a:t>
            </a:fld>
            <a:endParaRPr lang="tr-TR">
              <a:solidFill>
                <a:prstClr val="black">
                  <a:tint val="75000"/>
                </a:prstClr>
              </a:solidFill>
            </a:endParaRPr>
          </a:p>
        </p:txBody>
      </p:sp>
    </p:spTree>
    <p:extLst>
      <p:ext uri="{BB962C8B-B14F-4D97-AF65-F5344CB8AC3E}">
        <p14:creationId xmlns:p14="http://schemas.microsoft.com/office/powerpoint/2010/main" val="3113115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996952"/>
            <a:ext cx="7886700" cy="2176263"/>
          </a:xfrm>
        </p:spPr>
        <p:txBody>
          <a:bodyPr>
            <a:normAutofit/>
          </a:bodyPr>
          <a:lstStyle/>
          <a:p>
            <a:pPr marL="0" indent="0">
              <a:buNone/>
            </a:pPr>
            <a:r>
              <a:rPr lang="tr-TR" sz="2400" b="1" dirty="0" smtClean="0"/>
              <a:t>Etiketinde Tavsiye Kısıtlamasına </a:t>
            </a:r>
            <a:r>
              <a:rPr lang="tr-TR" sz="2400" b="1" dirty="0"/>
              <a:t>G</a:t>
            </a:r>
            <a:r>
              <a:rPr lang="tr-TR" sz="2400" b="1" dirty="0" smtClean="0"/>
              <a:t>idilen </a:t>
            </a:r>
            <a:r>
              <a:rPr lang="tr-TR" sz="2400" b="1" dirty="0"/>
              <a:t>A</a:t>
            </a:r>
            <a:r>
              <a:rPr lang="tr-TR" sz="2400" b="1" dirty="0" smtClean="0"/>
              <a:t>ktif Maddeler</a:t>
            </a:r>
            <a:endParaRPr lang="tr-TR" sz="2400" b="1"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16</a:t>
            </a:fld>
            <a:endParaRPr lang="tr-TR">
              <a:solidFill>
                <a:prstClr val="black">
                  <a:tint val="75000"/>
                </a:prstClr>
              </a:solidFill>
            </a:endParaRPr>
          </a:p>
        </p:txBody>
      </p:sp>
    </p:spTree>
    <p:extLst>
      <p:ext uri="{BB962C8B-B14F-4D97-AF65-F5344CB8AC3E}">
        <p14:creationId xmlns:p14="http://schemas.microsoft.com/office/powerpoint/2010/main" val="3362634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27" y="764705"/>
            <a:ext cx="9144000" cy="6093295"/>
          </a:xfrm>
        </p:spPr>
        <p:txBody>
          <a:bodyPr>
            <a:normAutofit fontScale="40000" lnSpcReduction="20000"/>
          </a:bodyPr>
          <a:lstStyle/>
          <a:p>
            <a:pPr marL="0" lvl="0" indent="0">
              <a:buNone/>
            </a:pPr>
            <a:endParaRPr lang="tr-TR" i="1" dirty="0" smtClean="0">
              <a:solidFill>
                <a:prstClr val="black"/>
              </a:solidFill>
            </a:endParaRPr>
          </a:p>
          <a:p>
            <a:pPr marL="0" lvl="0" indent="0" algn="just">
              <a:buNone/>
            </a:pPr>
            <a:endParaRPr lang="tr-TR" sz="5000" dirty="0" smtClean="0">
              <a:solidFill>
                <a:prstClr val="black"/>
              </a:solidFill>
              <a:latin typeface="Times New Roman" panose="02020603050405020304" pitchFamily="18" charset="0"/>
              <a:cs typeface="Times New Roman" panose="02020603050405020304" pitchFamily="18" charset="0"/>
            </a:endParaRPr>
          </a:p>
          <a:p>
            <a:pPr marL="0" lvl="0" indent="0" algn="just">
              <a:buNone/>
            </a:pPr>
            <a:r>
              <a:rPr lang="tr-TR" sz="5000" b="1" dirty="0" err="1" smtClean="0">
                <a:solidFill>
                  <a:prstClr val="black"/>
                </a:solidFill>
                <a:latin typeface="Times New Roman" panose="02020603050405020304" pitchFamily="18" charset="0"/>
                <a:cs typeface="Times New Roman" panose="02020603050405020304" pitchFamily="18" charset="0"/>
              </a:rPr>
              <a:t>Chlorpyrifos-ethyl</a:t>
            </a:r>
            <a:endParaRPr lang="tr-TR" sz="5000" b="1" dirty="0">
              <a:latin typeface="Times New Roman" panose="02020603050405020304" pitchFamily="18" charset="0"/>
              <a:cs typeface="Times New Roman" panose="02020603050405020304" pitchFamily="18" charset="0"/>
            </a:endParaRPr>
          </a:p>
          <a:p>
            <a:pPr marL="0" lvl="0" indent="0" algn="just">
              <a:buNone/>
            </a:pPr>
            <a:r>
              <a:rPr lang="tr-TR" sz="5000" dirty="0" smtClean="0">
                <a:latin typeface="Times New Roman" panose="02020603050405020304" pitchFamily="18" charset="0"/>
                <a:cs typeface="Times New Roman" panose="02020603050405020304" pitchFamily="18" charset="0"/>
              </a:rPr>
              <a:t>08.04.2016 </a:t>
            </a:r>
            <a:r>
              <a:rPr lang="tr-TR" sz="5000" dirty="0">
                <a:solidFill>
                  <a:prstClr val="black"/>
                </a:solidFill>
                <a:latin typeface="Times New Roman" panose="02020603050405020304" pitchFamily="18" charset="0"/>
                <a:cs typeface="Times New Roman" panose="02020603050405020304" pitchFamily="18" charset="0"/>
              </a:rPr>
              <a:t>tarihi itibari ile</a:t>
            </a:r>
            <a:r>
              <a:rPr lang="tr-TR" sz="5000" dirty="0" smtClean="0">
                <a:latin typeface="Times New Roman" panose="02020603050405020304" pitchFamily="18" charset="0"/>
                <a:cs typeface="Times New Roman" panose="02020603050405020304" pitchFamily="18" charset="0"/>
              </a:rPr>
              <a:t> Elma</a:t>
            </a:r>
            <a:r>
              <a:rPr lang="tr-TR" sz="5000" dirty="0">
                <a:latin typeface="Times New Roman" panose="02020603050405020304" pitchFamily="18" charset="0"/>
                <a:cs typeface="Times New Roman" panose="02020603050405020304" pitchFamily="18" charset="0"/>
              </a:rPr>
              <a:t>, Armut, Şeftali, Bağ, Patates, Domates, Biber, Patlıcan ile Meyve ve Sebze genel </a:t>
            </a:r>
            <a:r>
              <a:rPr lang="tr-TR" sz="5000" dirty="0" smtClean="0">
                <a:latin typeface="Times New Roman" panose="02020603050405020304" pitchFamily="18" charset="0"/>
                <a:cs typeface="Times New Roman" panose="02020603050405020304" pitchFamily="18" charset="0"/>
              </a:rPr>
              <a:t>tavsiyeleri iptal </a:t>
            </a:r>
            <a:r>
              <a:rPr lang="tr-TR" sz="5000" dirty="0">
                <a:solidFill>
                  <a:prstClr val="black"/>
                </a:solidFill>
                <a:latin typeface="Times New Roman" panose="02020603050405020304" pitchFamily="18" charset="0"/>
                <a:cs typeface="Times New Roman" panose="02020603050405020304" pitchFamily="18" charset="0"/>
              </a:rPr>
              <a:t>edilmiştir.</a:t>
            </a:r>
          </a:p>
          <a:p>
            <a:pPr marL="0" lvl="0" indent="0" algn="just">
              <a:buNone/>
            </a:pPr>
            <a:endParaRPr lang="tr-TR" sz="5000" dirty="0">
              <a:latin typeface="Times New Roman" panose="02020603050405020304" pitchFamily="18" charset="0"/>
              <a:cs typeface="Times New Roman" panose="02020603050405020304" pitchFamily="18" charset="0"/>
            </a:endParaRPr>
          </a:p>
          <a:p>
            <a:pPr marL="0" indent="0" algn="just">
              <a:buNone/>
            </a:pPr>
            <a:r>
              <a:rPr lang="tr-TR" sz="5000" b="1" dirty="0" err="1" smtClean="0">
                <a:latin typeface="Times New Roman" panose="02020603050405020304" pitchFamily="18" charset="0"/>
                <a:cs typeface="Times New Roman" panose="02020603050405020304" pitchFamily="18" charset="0"/>
              </a:rPr>
              <a:t>Bifenthrin</a:t>
            </a:r>
            <a:endParaRPr lang="tr-TR" sz="5000" b="1" dirty="0" smtClean="0">
              <a:latin typeface="Times New Roman" panose="02020603050405020304" pitchFamily="18" charset="0"/>
              <a:cs typeface="Times New Roman" panose="02020603050405020304" pitchFamily="18" charset="0"/>
            </a:endParaRPr>
          </a:p>
          <a:p>
            <a:pPr marL="0" lvl="0" indent="0" algn="just">
              <a:buNone/>
            </a:pPr>
            <a:r>
              <a:rPr lang="tr-TR" sz="5000" dirty="0">
                <a:solidFill>
                  <a:prstClr val="black"/>
                </a:solidFill>
                <a:latin typeface="Times New Roman" panose="02020603050405020304" pitchFamily="18" charset="0"/>
                <a:cs typeface="Times New Roman" panose="02020603050405020304" pitchFamily="18" charset="0"/>
              </a:rPr>
              <a:t>01.05.2018 tarihi itibari ile</a:t>
            </a:r>
            <a:r>
              <a:rPr lang="tr-TR" sz="5000" dirty="0" smtClean="0">
                <a:solidFill>
                  <a:prstClr val="black"/>
                </a:solidFill>
                <a:latin typeface="Times New Roman" panose="02020603050405020304" pitchFamily="18" charset="0"/>
                <a:cs typeface="Times New Roman" panose="02020603050405020304" pitchFamily="18" charset="0"/>
              </a:rPr>
              <a:t> </a:t>
            </a:r>
            <a:r>
              <a:rPr lang="tr-TR" sz="5000" dirty="0" smtClean="0">
                <a:latin typeface="Times New Roman" panose="02020603050405020304" pitchFamily="18" charset="0"/>
                <a:cs typeface="Times New Roman" panose="02020603050405020304" pitchFamily="18" charset="0"/>
              </a:rPr>
              <a:t>armut, bağ, elma, hıyar, şeker pancarı tavsiyeleri iptal </a:t>
            </a:r>
            <a:r>
              <a:rPr lang="tr-TR" sz="5000" dirty="0">
                <a:solidFill>
                  <a:prstClr val="black"/>
                </a:solidFill>
                <a:latin typeface="Times New Roman" panose="02020603050405020304" pitchFamily="18" charset="0"/>
                <a:cs typeface="Times New Roman" panose="02020603050405020304" pitchFamily="18" charset="0"/>
              </a:rPr>
              <a:t>edilmiştir.</a:t>
            </a:r>
          </a:p>
          <a:p>
            <a:pPr marL="0" indent="0" algn="just">
              <a:buNone/>
            </a:pPr>
            <a:endParaRPr lang="tr-TR" sz="5000" dirty="0">
              <a:latin typeface="Times New Roman" panose="02020603050405020304" pitchFamily="18" charset="0"/>
              <a:cs typeface="Times New Roman" panose="02020603050405020304" pitchFamily="18" charset="0"/>
            </a:endParaRPr>
          </a:p>
          <a:p>
            <a:pPr marL="0" indent="0" algn="just">
              <a:buNone/>
            </a:pPr>
            <a:r>
              <a:rPr lang="tr-TR" sz="5000" b="1" dirty="0" err="1" smtClean="0">
                <a:latin typeface="Times New Roman" panose="02020603050405020304" pitchFamily="18" charset="0"/>
                <a:cs typeface="Times New Roman" panose="02020603050405020304" pitchFamily="18" charset="0"/>
              </a:rPr>
              <a:t>Imidacloprid</a:t>
            </a:r>
            <a:r>
              <a:rPr lang="tr-TR" sz="5000" b="1" dirty="0" smtClean="0">
                <a:latin typeface="Times New Roman" panose="02020603050405020304" pitchFamily="18" charset="0"/>
                <a:cs typeface="Times New Roman" panose="02020603050405020304" pitchFamily="18" charset="0"/>
              </a:rPr>
              <a:t> </a:t>
            </a:r>
          </a:p>
          <a:p>
            <a:pPr marL="0" indent="0" algn="just">
              <a:buNone/>
            </a:pPr>
            <a:r>
              <a:rPr lang="tr-TR" sz="5000" dirty="0" smtClean="0">
                <a:latin typeface="Times New Roman" panose="02020603050405020304" pitchFamily="18" charset="0"/>
                <a:cs typeface="Times New Roman" panose="02020603050405020304" pitchFamily="18" charset="0"/>
              </a:rPr>
              <a:t>19.12.2018 </a:t>
            </a:r>
            <a:r>
              <a:rPr lang="tr-TR" sz="5000" dirty="0">
                <a:solidFill>
                  <a:prstClr val="black"/>
                </a:solidFill>
                <a:latin typeface="Times New Roman" panose="02020603050405020304" pitchFamily="18" charset="0"/>
                <a:cs typeface="Times New Roman" panose="02020603050405020304" pitchFamily="18" charset="0"/>
              </a:rPr>
              <a:t>tarihi itibari ile</a:t>
            </a:r>
            <a:r>
              <a:rPr lang="tr-TR" sz="5000" dirty="0" smtClean="0">
                <a:latin typeface="Times New Roman" panose="02020603050405020304" pitchFamily="18" charset="0"/>
                <a:cs typeface="Times New Roman" panose="02020603050405020304" pitchFamily="18" charset="0"/>
              </a:rPr>
              <a:t> Antepfıstığı</a:t>
            </a:r>
            <a:r>
              <a:rPr lang="tr-TR" sz="5000" dirty="0">
                <a:latin typeface="Times New Roman" panose="02020603050405020304" pitchFamily="18" charset="0"/>
                <a:cs typeface="Times New Roman" panose="02020603050405020304" pitchFamily="18" charset="0"/>
              </a:rPr>
              <a:t>, Armut, Bağ, Bamya, Biber, Domates (tarla), Elma, Fasulye, Hıyar (tarla), Kabak, Kiraz, Pamuk, Patates, Patlıcan (tarla), Şeftali, </a:t>
            </a:r>
            <a:r>
              <a:rPr lang="tr-TR" sz="5000" dirty="0" err="1">
                <a:latin typeface="Times New Roman" panose="02020603050405020304" pitchFamily="18" charset="0"/>
                <a:cs typeface="Times New Roman" panose="02020603050405020304" pitchFamily="18" charset="0"/>
              </a:rPr>
              <a:t>Turunçgil</a:t>
            </a:r>
            <a:r>
              <a:rPr lang="tr-TR" sz="5000" dirty="0">
                <a:latin typeface="Times New Roman" panose="02020603050405020304" pitchFamily="18" charset="0"/>
                <a:cs typeface="Times New Roman" panose="02020603050405020304" pitchFamily="18" charset="0"/>
              </a:rPr>
              <a:t>, Tütün ve Zeytin </a:t>
            </a:r>
            <a:r>
              <a:rPr lang="tr-TR" sz="5000" dirty="0" smtClean="0">
                <a:latin typeface="Times New Roman" panose="02020603050405020304" pitchFamily="18" charset="0"/>
                <a:cs typeface="Times New Roman" panose="02020603050405020304" pitchFamily="18" charset="0"/>
              </a:rPr>
              <a:t>tavsiyeleri iptal edilmiştir.</a:t>
            </a:r>
          </a:p>
          <a:p>
            <a:pPr marL="0" indent="0" algn="just">
              <a:buNone/>
            </a:pPr>
            <a:endParaRPr lang="tr-TR" sz="5000" dirty="0" smtClean="0">
              <a:latin typeface="Times New Roman" panose="02020603050405020304" pitchFamily="18" charset="0"/>
              <a:cs typeface="Times New Roman" panose="02020603050405020304" pitchFamily="18" charset="0"/>
            </a:endParaRPr>
          </a:p>
          <a:p>
            <a:pPr marL="0" indent="0" algn="just">
              <a:buNone/>
            </a:pPr>
            <a:r>
              <a:rPr lang="tr-TR" sz="5000" b="1" dirty="0" err="1" smtClean="0">
                <a:latin typeface="Times New Roman" panose="02020603050405020304" pitchFamily="18" charset="0"/>
                <a:cs typeface="Times New Roman" panose="02020603050405020304" pitchFamily="18" charset="0"/>
              </a:rPr>
              <a:t>Thiamethoxam</a:t>
            </a:r>
            <a:r>
              <a:rPr lang="tr-TR" sz="5000" b="1" dirty="0" smtClean="0">
                <a:latin typeface="Times New Roman" panose="02020603050405020304" pitchFamily="18" charset="0"/>
                <a:cs typeface="Times New Roman" panose="02020603050405020304" pitchFamily="18" charset="0"/>
              </a:rPr>
              <a:t> </a:t>
            </a:r>
          </a:p>
          <a:p>
            <a:pPr marL="0" indent="0" algn="just">
              <a:buNone/>
            </a:pPr>
            <a:r>
              <a:rPr lang="tr-TR" sz="5000" dirty="0" smtClean="0">
                <a:latin typeface="Times New Roman" panose="02020603050405020304" pitchFamily="18" charset="0"/>
                <a:cs typeface="Times New Roman" panose="02020603050405020304" pitchFamily="18" charset="0"/>
              </a:rPr>
              <a:t>19.12.2018 </a:t>
            </a:r>
            <a:r>
              <a:rPr lang="tr-TR" sz="5000" dirty="0">
                <a:solidFill>
                  <a:prstClr val="black"/>
                </a:solidFill>
                <a:latin typeface="Times New Roman" panose="02020603050405020304" pitchFamily="18" charset="0"/>
                <a:cs typeface="Times New Roman" panose="02020603050405020304" pitchFamily="18" charset="0"/>
              </a:rPr>
              <a:t>tarihi itibari ile </a:t>
            </a:r>
            <a:r>
              <a:rPr lang="tr-TR" sz="5000" dirty="0" smtClean="0">
                <a:latin typeface="Times New Roman" panose="02020603050405020304" pitchFamily="18" charset="0"/>
                <a:cs typeface="Times New Roman" panose="02020603050405020304" pitchFamily="18" charset="0"/>
              </a:rPr>
              <a:t>Antepfıstığı</a:t>
            </a:r>
            <a:r>
              <a:rPr lang="tr-TR" sz="5000" dirty="0">
                <a:latin typeface="Times New Roman" panose="02020603050405020304" pitchFamily="18" charset="0"/>
                <a:cs typeface="Times New Roman" panose="02020603050405020304" pitchFamily="18" charset="0"/>
              </a:rPr>
              <a:t>, Armut, Biber, Domates (tarla), Elma, Fındık, Hıyar (tarla), Karpuz, Lahana, Marul, Mısır, Nar, Pamuk, Patlıcan (tarla), Şeftali, Tütün ve </a:t>
            </a:r>
            <a:r>
              <a:rPr lang="tr-TR" sz="5000">
                <a:latin typeface="Times New Roman" panose="02020603050405020304" pitchFamily="18" charset="0"/>
                <a:cs typeface="Times New Roman" panose="02020603050405020304" pitchFamily="18" charset="0"/>
              </a:rPr>
              <a:t>Zeytin </a:t>
            </a:r>
            <a:r>
              <a:rPr lang="tr-TR" sz="5000" smtClean="0">
                <a:latin typeface="Times New Roman" panose="02020603050405020304" pitchFamily="18" charset="0"/>
                <a:cs typeface="Times New Roman" panose="02020603050405020304" pitchFamily="18" charset="0"/>
              </a:rPr>
              <a:t>tavsiyeleri </a:t>
            </a:r>
            <a:r>
              <a:rPr lang="tr-TR" sz="5000" dirty="0" smtClean="0">
                <a:latin typeface="Times New Roman" panose="02020603050405020304" pitchFamily="18" charset="0"/>
                <a:cs typeface="Times New Roman" panose="02020603050405020304" pitchFamily="18" charset="0"/>
              </a:rPr>
              <a:t>iptal edilmiştir.</a:t>
            </a:r>
            <a:endParaRPr lang="tr-TR" sz="50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17</a:t>
            </a:fld>
            <a:endParaRPr lang="tr-TR">
              <a:solidFill>
                <a:prstClr val="black">
                  <a:tint val="75000"/>
                </a:prstClr>
              </a:solidFill>
            </a:endParaRPr>
          </a:p>
        </p:txBody>
      </p:sp>
    </p:spTree>
    <p:extLst>
      <p:ext uri="{BB962C8B-B14F-4D97-AF65-F5344CB8AC3E}">
        <p14:creationId xmlns:p14="http://schemas.microsoft.com/office/powerpoint/2010/main" val="1736746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492896"/>
            <a:ext cx="7886700" cy="1325562"/>
          </a:xfrm>
        </p:spPr>
        <p:txBody>
          <a:bodyPr>
            <a:normAutofit/>
          </a:bodyPr>
          <a:lstStyle/>
          <a:p>
            <a:r>
              <a:rPr lang="tr-TR" sz="2400" b="1" dirty="0" smtClean="0">
                <a:latin typeface="Times New Roman" panose="02020603050405020304" pitchFamily="18" charset="0"/>
                <a:cs typeface="Times New Roman" panose="02020603050405020304" pitchFamily="18" charset="0"/>
              </a:rPr>
              <a:t>Kullanımına Son Verilen Aktif Maddeler</a:t>
            </a:r>
            <a:endParaRPr lang="tr-TR" sz="2400" b="1"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18</a:t>
            </a:fld>
            <a:endParaRPr lang="tr-TR">
              <a:solidFill>
                <a:prstClr val="black">
                  <a:tint val="75000"/>
                </a:prstClr>
              </a:solidFill>
            </a:endParaRPr>
          </a:p>
        </p:txBody>
      </p:sp>
    </p:spTree>
    <p:extLst>
      <p:ext uri="{BB962C8B-B14F-4D97-AF65-F5344CB8AC3E}">
        <p14:creationId xmlns:p14="http://schemas.microsoft.com/office/powerpoint/2010/main" val="2234062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6442" y="1124744"/>
            <a:ext cx="8907558" cy="5472608"/>
          </a:xfrm>
        </p:spPr>
        <p:txBody>
          <a:bodyPr>
            <a:normAutofit/>
          </a:bodyPr>
          <a:lstStyle/>
          <a:p>
            <a:pPr marL="0" indent="0" algn="just">
              <a:buNone/>
            </a:pPr>
            <a:r>
              <a:rPr lang="tr-TR" sz="2000" b="1" dirty="0" err="1" smtClean="0">
                <a:latin typeface="Times New Roman" panose="02020603050405020304" pitchFamily="18" charset="0"/>
                <a:cs typeface="Times New Roman" panose="02020603050405020304" pitchFamily="18" charset="0"/>
              </a:rPr>
              <a:t>Carbendazim</a:t>
            </a:r>
            <a:endParaRPr lang="tr-TR" sz="2000" b="1" dirty="0" smtClean="0">
              <a:latin typeface="Times New Roman" panose="02020603050405020304" pitchFamily="18" charset="0"/>
              <a:cs typeface="Times New Roman" panose="02020603050405020304" pitchFamily="18" charset="0"/>
            </a:endParaRPr>
          </a:p>
          <a:p>
            <a:pPr marL="0" lvl="0" indent="0" algn="just">
              <a:buNone/>
            </a:pPr>
            <a:r>
              <a:rPr lang="tr-TR" sz="2000" dirty="0" smtClean="0">
                <a:latin typeface="Times New Roman" panose="02020603050405020304" pitchFamily="18" charset="0"/>
                <a:cs typeface="Times New Roman" panose="02020603050405020304" pitchFamily="18" charset="0"/>
              </a:rPr>
              <a:t>Meyve, sebze ve hububatta ruhsatlı bulunan </a:t>
            </a:r>
            <a:r>
              <a:rPr lang="tr-TR" sz="2000" dirty="0" err="1" smtClean="0">
                <a:latin typeface="Times New Roman" panose="02020603050405020304" pitchFamily="18" charset="0"/>
                <a:cs typeface="Times New Roman" panose="02020603050405020304" pitchFamily="18" charset="0"/>
              </a:rPr>
              <a:t>Carbendazim</a:t>
            </a:r>
            <a:r>
              <a:rPr lang="tr-TR" sz="2000" dirty="0" smtClean="0">
                <a:latin typeface="Times New Roman" panose="02020603050405020304" pitchFamily="18" charset="0"/>
                <a:cs typeface="Times New Roman" panose="02020603050405020304" pitchFamily="18" charset="0"/>
              </a:rPr>
              <a:t> </a:t>
            </a:r>
            <a:r>
              <a:rPr lang="tr-TR" sz="2000" dirty="0">
                <a:solidFill>
                  <a:prstClr val="black"/>
                </a:solidFill>
                <a:latin typeface="Times New Roman" panose="02020603050405020304" pitchFamily="18" charset="0"/>
                <a:cs typeface="Times New Roman" panose="02020603050405020304" pitchFamily="18" charset="0"/>
              </a:rPr>
              <a:t>aktif maddesinin Ülkemizdeki kullanımı </a:t>
            </a:r>
            <a:r>
              <a:rPr lang="tr-TR" sz="2000" dirty="0" smtClean="0">
                <a:solidFill>
                  <a:prstClr val="black"/>
                </a:solidFill>
                <a:latin typeface="Times New Roman" panose="02020603050405020304" pitchFamily="18" charset="0"/>
                <a:cs typeface="Times New Roman" panose="02020603050405020304" pitchFamily="18" charset="0"/>
              </a:rPr>
              <a:t>01.01.2018 </a:t>
            </a:r>
            <a:r>
              <a:rPr lang="tr-TR" sz="2000" dirty="0">
                <a:solidFill>
                  <a:prstClr val="black"/>
                </a:solidFill>
                <a:latin typeface="Times New Roman" panose="02020603050405020304" pitchFamily="18" charset="0"/>
                <a:cs typeface="Times New Roman" panose="02020603050405020304" pitchFamily="18" charset="0"/>
              </a:rPr>
              <a:t>tarihi </a:t>
            </a:r>
            <a:r>
              <a:rPr lang="tr-TR" sz="2000" dirty="0" smtClean="0">
                <a:solidFill>
                  <a:prstClr val="black"/>
                </a:solidFill>
                <a:latin typeface="Times New Roman" panose="02020603050405020304" pitchFamily="18" charset="0"/>
                <a:cs typeface="Times New Roman" panose="02020603050405020304" pitchFamily="18" charset="0"/>
              </a:rPr>
              <a:t>itibari </a:t>
            </a:r>
            <a:r>
              <a:rPr lang="tr-TR" sz="2000" dirty="0">
                <a:solidFill>
                  <a:prstClr val="black"/>
                </a:solidFill>
                <a:latin typeface="Times New Roman" panose="02020603050405020304" pitchFamily="18" charset="0"/>
                <a:cs typeface="Times New Roman" panose="02020603050405020304" pitchFamily="18" charset="0"/>
              </a:rPr>
              <a:t>i</a:t>
            </a:r>
            <a:r>
              <a:rPr lang="tr-TR" sz="2000" dirty="0" smtClean="0">
                <a:solidFill>
                  <a:prstClr val="black"/>
                </a:solidFill>
                <a:latin typeface="Times New Roman" panose="02020603050405020304" pitchFamily="18" charset="0"/>
                <a:cs typeface="Times New Roman" panose="02020603050405020304" pitchFamily="18" charset="0"/>
              </a:rPr>
              <a:t>le </a:t>
            </a:r>
            <a:r>
              <a:rPr lang="tr-TR" sz="2000" dirty="0">
                <a:solidFill>
                  <a:prstClr val="black"/>
                </a:solidFill>
                <a:latin typeface="Times New Roman" panose="02020603050405020304" pitchFamily="18" charset="0"/>
                <a:cs typeface="Times New Roman" panose="02020603050405020304" pitchFamily="18" charset="0"/>
              </a:rPr>
              <a:t>sonlandırılmıştır</a:t>
            </a:r>
            <a:r>
              <a:rPr lang="tr-TR" sz="2000" dirty="0" smtClean="0">
                <a:solidFill>
                  <a:prstClr val="black"/>
                </a:solidFill>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marL="0" indent="0" algn="just">
              <a:buNone/>
            </a:pPr>
            <a:r>
              <a:rPr lang="tr-TR" sz="2000" b="1" dirty="0" err="1" smtClean="0">
                <a:latin typeface="Times New Roman" panose="02020603050405020304" pitchFamily="18" charset="0"/>
                <a:cs typeface="Times New Roman" panose="02020603050405020304" pitchFamily="18" charset="0"/>
              </a:rPr>
              <a:t>Iprodione</a:t>
            </a:r>
            <a:endParaRPr lang="tr-TR" sz="2000" b="1" dirty="0">
              <a:latin typeface="Times New Roman" panose="02020603050405020304" pitchFamily="18" charset="0"/>
              <a:cs typeface="Times New Roman" panose="02020603050405020304" pitchFamily="18" charset="0"/>
            </a:endParaRPr>
          </a:p>
          <a:p>
            <a:pPr marL="0" lvl="0" indent="0" algn="just">
              <a:buNone/>
            </a:pPr>
            <a:r>
              <a:rPr lang="tr-TR" sz="2000" dirty="0">
                <a:latin typeface="Times New Roman" panose="02020603050405020304" pitchFamily="18" charset="0"/>
                <a:cs typeface="Times New Roman" panose="02020603050405020304" pitchFamily="18" charset="0"/>
              </a:rPr>
              <a:t>K</a:t>
            </a:r>
            <a:r>
              <a:rPr lang="tr-TR" sz="2000" dirty="0" smtClean="0">
                <a:latin typeface="Times New Roman" panose="02020603050405020304" pitchFamily="18" charset="0"/>
                <a:cs typeface="Times New Roman" panose="02020603050405020304" pitchFamily="18" charset="0"/>
              </a:rPr>
              <a:t>ayısı</a:t>
            </a:r>
            <a:r>
              <a:rPr lang="tr-TR" sz="2000" dirty="0">
                <a:latin typeface="Times New Roman" panose="02020603050405020304" pitchFamily="18" charset="0"/>
                <a:cs typeface="Times New Roman" panose="02020603050405020304" pitchFamily="18" charset="0"/>
              </a:rPr>
              <a:t>, bağ, </a:t>
            </a:r>
            <a:r>
              <a:rPr lang="tr-TR" sz="2000" dirty="0" err="1">
                <a:latin typeface="Times New Roman" panose="02020603050405020304" pitchFamily="18" charset="0"/>
                <a:cs typeface="Times New Roman" panose="02020603050405020304" pitchFamily="18" charset="0"/>
              </a:rPr>
              <a:t>turunçgil</a:t>
            </a:r>
            <a:r>
              <a:rPr lang="tr-TR" sz="2000" dirty="0">
                <a:latin typeface="Times New Roman" panose="02020603050405020304" pitchFamily="18" charset="0"/>
                <a:cs typeface="Times New Roman" panose="02020603050405020304" pitchFamily="18" charset="0"/>
              </a:rPr>
              <a:t>, domates, hıyar, patlıcan, biber, kiraz ve çilekte </a:t>
            </a:r>
            <a:r>
              <a:rPr lang="tr-TR" sz="2000" dirty="0">
                <a:solidFill>
                  <a:prstClr val="black"/>
                </a:solidFill>
                <a:latin typeface="Times New Roman" panose="02020603050405020304" pitchFamily="18" charset="0"/>
                <a:cs typeface="Times New Roman" panose="02020603050405020304" pitchFamily="18" charset="0"/>
              </a:rPr>
              <a:t>ruhsatlı bulunan </a:t>
            </a:r>
            <a:r>
              <a:rPr lang="tr-TR" sz="2000" dirty="0" err="1">
                <a:solidFill>
                  <a:prstClr val="black"/>
                </a:solidFill>
                <a:latin typeface="Times New Roman" panose="02020603050405020304" pitchFamily="18" charset="0"/>
                <a:cs typeface="Times New Roman" panose="02020603050405020304" pitchFamily="18" charset="0"/>
              </a:rPr>
              <a:t>İ</a:t>
            </a:r>
            <a:r>
              <a:rPr lang="tr-TR" sz="2000" dirty="0" err="1" smtClean="0">
                <a:solidFill>
                  <a:prstClr val="black"/>
                </a:solidFill>
                <a:latin typeface="Times New Roman" panose="02020603050405020304" pitchFamily="18" charset="0"/>
                <a:cs typeface="Times New Roman" panose="02020603050405020304" pitchFamily="18" charset="0"/>
              </a:rPr>
              <a:t>prodione</a:t>
            </a:r>
            <a:r>
              <a:rPr lang="tr-TR" sz="2000" dirty="0" smtClean="0">
                <a:solidFill>
                  <a:prstClr val="black"/>
                </a:solidFill>
                <a:latin typeface="Times New Roman" panose="02020603050405020304" pitchFamily="18" charset="0"/>
                <a:cs typeface="Times New Roman" panose="02020603050405020304" pitchFamily="18" charset="0"/>
              </a:rPr>
              <a:t> </a:t>
            </a:r>
            <a:r>
              <a:rPr lang="tr-TR" sz="2000" dirty="0">
                <a:solidFill>
                  <a:prstClr val="black"/>
                </a:solidFill>
                <a:latin typeface="Times New Roman" panose="02020603050405020304" pitchFamily="18" charset="0"/>
                <a:cs typeface="Times New Roman" panose="02020603050405020304" pitchFamily="18" charset="0"/>
              </a:rPr>
              <a:t>aktif maddesinin Ülkemizdeki kullanımı 08.06.2018 tarihi </a:t>
            </a:r>
            <a:r>
              <a:rPr lang="tr-TR" sz="2000" dirty="0" smtClean="0">
                <a:solidFill>
                  <a:prstClr val="black"/>
                </a:solidFill>
                <a:latin typeface="Times New Roman" panose="02020603050405020304" pitchFamily="18" charset="0"/>
                <a:cs typeface="Times New Roman" panose="02020603050405020304" pitchFamily="18" charset="0"/>
              </a:rPr>
              <a:t>itibari ile </a:t>
            </a:r>
            <a:r>
              <a:rPr lang="tr-TR" sz="2000" dirty="0">
                <a:solidFill>
                  <a:prstClr val="black"/>
                </a:solidFill>
                <a:latin typeface="Times New Roman" panose="02020603050405020304" pitchFamily="18" charset="0"/>
                <a:cs typeface="Times New Roman" panose="02020603050405020304" pitchFamily="18" charset="0"/>
              </a:rPr>
              <a:t>sonlandırılmıştır</a:t>
            </a:r>
            <a:r>
              <a:rPr lang="tr-TR" sz="2000" dirty="0" smtClean="0">
                <a:solidFill>
                  <a:prstClr val="black"/>
                </a:solidFill>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0" indent="0" algn="just">
              <a:buNone/>
            </a:pPr>
            <a:r>
              <a:rPr lang="tr-TR" sz="2000" b="1" dirty="0" err="1" smtClean="0">
                <a:latin typeface="Times New Roman" panose="02020603050405020304" pitchFamily="18" charset="0"/>
                <a:cs typeface="Times New Roman" panose="02020603050405020304" pitchFamily="18" charset="0"/>
              </a:rPr>
              <a:t>Fipronil</a:t>
            </a:r>
            <a:endParaRPr lang="tr-TR" sz="2000" b="1" dirty="0" smtClean="0">
              <a:latin typeface="Times New Roman" panose="02020603050405020304" pitchFamily="18" charset="0"/>
              <a:cs typeface="Times New Roman" panose="02020603050405020304" pitchFamily="18" charset="0"/>
            </a:endParaRPr>
          </a:p>
          <a:p>
            <a:pPr marL="0" lvl="0" indent="0" algn="just">
              <a:buNone/>
            </a:pPr>
            <a:r>
              <a:rPr lang="tr-TR" sz="2000" dirty="0">
                <a:solidFill>
                  <a:prstClr val="black"/>
                </a:solidFill>
                <a:latin typeface="Times New Roman" panose="02020603050405020304" pitchFamily="18" charset="0"/>
                <a:cs typeface="Times New Roman" panose="02020603050405020304" pitchFamily="18" charset="0"/>
              </a:rPr>
              <a:t>A</a:t>
            </a:r>
            <a:r>
              <a:rPr lang="tr-TR" sz="2000" dirty="0" smtClean="0">
                <a:solidFill>
                  <a:prstClr val="black"/>
                </a:solidFill>
                <a:latin typeface="Times New Roman" panose="02020603050405020304" pitchFamily="18" charset="0"/>
                <a:cs typeface="Times New Roman" panose="02020603050405020304" pitchFamily="18" charset="0"/>
              </a:rPr>
              <a:t>yçiçeğinde ve mısırda ruhsatlı bulunan </a:t>
            </a:r>
            <a:r>
              <a:rPr lang="tr-TR" sz="2000" dirty="0" err="1">
                <a:solidFill>
                  <a:prstClr val="black"/>
                </a:solidFill>
                <a:latin typeface="Times New Roman" panose="02020603050405020304" pitchFamily="18" charset="0"/>
                <a:cs typeface="Times New Roman" panose="02020603050405020304" pitchFamily="18" charset="0"/>
              </a:rPr>
              <a:t>F</a:t>
            </a:r>
            <a:r>
              <a:rPr lang="tr-TR" sz="2000" dirty="0" err="1" smtClean="0">
                <a:solidFill>
                  <a:prstClr val="black"/>
                </a:solidFill>
                <a:latin typeface="Times New Roman" panose="02020603050405020304" pitchFamily="18" charset="0"/>
                <a:cs typeface="Times New Roman" panose="02020603050405020304" pitchFamily="18" charset="0"/>
              </a:rPr>
              <a:t>ipronil</a:t>
            </a:r>
            <a:r>
              <a:rPr lang="tr-TR" sz="2000" dirty="0" smtClean="0">
                <a:solidFill>
                  <a:prstClr val="black"/>
                </a:solidFill>
                <a:latin typeface="Times New Roman" panose="02020603050405020304" pitchFamily="18" charset="0"/>
                <a:cs typeface="Times New Roman" panose="02020603050405020304" pitchFamily="18" charset="0"/>
              </a:rPr>
              <a:t> aktif </a:t>
            </a:r>
            <a:r>
              <a:rPr lang="tr-TR" sz="2000" dirty="0">
                <a:solidFill>
                  <a:prstClr val="black"/>
                </a:solidFill>
                <a:latin typeface="Times New Roman" panose="02020603050405020304" pitchFamily="18" charset="0"/>
                <a:cs typeface="Times New Roman" panose="02020603050405020304" pitchFamily="18" charset="0"/>
              </a:rPr>
              <a:t>maddesinin Ülkemizdeki kullanımı </a:t>
            </a:r>
            <a:r>
              <a:rPr lang="tr-TR" sz="2000" dirty="0" smtClean="0">
                <a:solidFill>
                  <a:prstClr val="black"/>
                </a:solidFill>
                <a:latin typeface="Times New Roman" panose="02020603050405020304" pitchFamily="18" charset="0"/>
                <a:cs typeface="Times New Roman" panose="02020603050405020304" pitchFamily="18" charset="0"/>
              </a:rPr>
              <a:t>01.01.2019 </a:t>
            </a:r>
            <a:r>
              <a:rPr lang="tr-TR" sz="2000" dirty="0">
                <a:solidFill>
                  <a:prstClr val="black"/>
                </a:solidFill>
                <a:latin typeface="Times New Roman" panose="02020603050405020304" pitchFamily="18" charset="0"/>
                <a:cs typeface="Times New Roman" panose="02020603050405020304" pitchFamily="18" charset="0"/>
              </a:rPr>
              <a:t>tarihi </a:t>
            </a:r>
            <a:r>
              <a:rPr lang="tr-TR" sz="2000" dirty="0" smtClean="0">
                <a:solidFill>
                  <a:prstClr val="black"/>
                </a:solidFill>
                <a:latin typeface="Times New Roman" panose="02020603050405020304" pitchFamily="18" charset="0"/>
                <a:cs typeface="Times New Roman" panose="02020603050405020304" pitchFamily="18" charset="0"/>
              </a:rPr>
              <a:t>itibari ile </a:t>
            </a:r>
            <a:r>
              <a:rPr lang="tr-TR" sz="2000" dirty="0">
                <a:solidFill>
                  <a:prstClr val="black"/>
                </a:solidFill>
                <a:latin typeface="Times New Roman" panose="02020603050405020304" pitchFamily="18" charset="0"/>
                <a:cs typeface="Times New Roman" panose="02020603050405020304" pitchFamily="18" charset="0"/>
              </a:rPr>
              <a:t>sonlandırılmıştır</a:t>
            </a:r>
            <a:r>
              <a:rPr lang="tr-TR" sz="2000" dirty="0" smtClean="0">
                <a:solidFill>
                  <a:prstClr val="black"/>
                </a:solidFill>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a:p>
            <a:pPr marL="0" indent="0" algn="just">
              <a:buNone/>
            </a:pPr>
            <a:r>
              <a:rPr lang="tr-TR" sz="2000" b="1" dirty="0" err="1">
                <a:solidFill>
                  <a:prstClr val="black"/>
                </a:solidFill>
                <a:latin typeface="Times New Roman" panose="02020603050405020304" pitchFamily="18" charset="0"/>
                <a:cs typeface="Times New Roman" panose="02020603050405020304" pitchFamily="18" charset="0"/>
              </a:rPr>
              <a:t>Propineb</a:t>
            </a:r>
            <a:endParaRPr lang="tr-TR" sz="2000" b="1" dirty="0" smtClean="0">
              <a:latin typeface="Times New Roman" panose="02020603050405020304" pitchFamily="18" charset="0"/>
              <a:cs typeface="Times New Roman" panose="02020603050405020304" pitchFamily="18" charset="0"/>
            </a:endParaRPr>
          </a:p>
          <a:p>
            <a:pPr marL="0" indent="0" algn="just">
              <a:buNone/>
            </a:pPr>
            <a:r>
              <a:rPr lang="tr-TR" sz="2000" dirty="0">
                <a:latin typeface="Times New Roman" panose="02020603050405020304" pitchFamily="18" charset="0"/>
                <a:cs typeface="Times New Roman" panose="02020603050405020304" pitchFamily="18" charset="0"/>
              </a:rPr>
              <a:t>A</a:t>
            </a:r>
            <a:r>
              <a:rPr lang="tr-TR" sz="2000" dirty="0" smtClean="0">
                <a:latin typeface="Times New Roman" panose="02020603050405020304" pitchFamily="18" charset="0"/>
                <a:cs typeface="Times New Roman" panose="02020603050405020304" pitchFamily="18" charset="0"/>
              </a:rPr>
              <a:t>ntepfıstığı</a:t>
            </a:r>
            <a:r>
              <a:rPr lang="tr-TR" sz="2000" dirty="0">
                <a:latin typeface="Times New Roman" panose="02020603050405020304" pitchFamily="18" charset="0"/>
                <a:cs typeface="Times New Roman" panose="02020603050405020304" pitchFamily="18" charset="0"/>
              </a:rPr>
              <a:t>, armut, </a:t>
            </a:r>
            <a:r>
              <a:rPr lang="tr-TR" sz="2000" dirty="0" err="1">
                <a:latin typeface="Times New Roman" panose="02020603050405020304" pitchFamily="18" charset="0"/>
                <a:cs typeface="Times New Roman" panose="02020603050405020304" pitchFamily="18" charset="0"/>
              </a:rPr>
              <a:t>aspir</a:t>
            </a:r>
            <a:r>
              <a:rPr lang="tr-TR" sz="2000" dirty="0">
                <a:latin typeface="Times New Roman" panose="02020603050405020304" pitchFamily="18" charset="0"/>
                <a:cs typeface="Times New Roman" panose="02020603050405020304" pitchFamily="18" charset="0"/>
              </a:rPr>
              <a:t>, bağ, elma, soğan, nohut, </a:t>
            </a:r>
            <a:r>
              <a:rPr lang="tr-TR" sz="2000" dirty="0" smtClean="0">
                <a:latin typeface="Times New Roman" panose="02020603050405020304" pitchFamily="18" charset="0"/>
                <a:cs typeface="Times New Roman" panose="02020603050405020304" pitchFamily="18" charset="0"/>
              </a:rPr>
              <a:t>kavun</a:t>
            </a:r>
            <a:r>
              <a:rPr lang="tr-TR" sz="2000" dirty="0">
                <a:latin typeface="Times New Roman" panose="02020603050405020304" pitchFamily="18" charset="0"/>
                <a:cs typeface="Times New Roman" panose="02020603050405020304" pitchFamily="18" charset="0"/>
              </a:rPr>
              <a:t>, karpuz, </a:t>
            </a:r>
            <a:r>
              <a:rPr lang="tr-TR" sz="2000" dirty="0" err="1">
                <a:latin typeface="Times New Roman" panose="02020603050405020304" pitchFamily="18" charset="0"/>
                <a:cs typeface="Times New Roman" panose="02020603050405020304" pitchFamily="18" charset="0"/>
              </a:rPr>
              <a:t>fasülye</a:t>
            </a:r>
            <a:r>
              <a:rPr lang="tr-TR" sz="2000" dirty="0">
                <a:latin typeface="Times New Roman" panose="02020603050405020304" pitchFamily="18" charset="0"/>
                <a:cs typeface="Times New Roman" panose="02020603050405020304" pitchFamily="18" charset="0"/>
              </a:rPr>
              <a:t>, patates, domates, patlıcan, marul, lahana, hıyar, </a:t>
            </a:r>
            <a:r>
              <a:rPr lang="tr-TR" sz="2000" dirty="0" err="1">
                <a:latin typeface="Times New Roman" panose="02020603050405020304" pitchFamily="18" charset="0"/>
                <a:cs typeface="Times New Roman" panose="02020603050405020304" pitchFamily="18" charset="0"/>
              </a:rPr>
              <a:t>şerbatçiotu</a:t>
            </a:r>
            <a:r>
              <a:rPr lang="tr-TR" sz="2000" dirty="0">
                <a:latin typeface="Times New Roman" panose="02020603050405020304" pitchFamily="18" charset="0"/>
                <a:cs typeface="Times New Roman" panose="02020603050405020304" pitchFamily="18" charset="0"/>
              </a:rPr>
              <a:t>, gül, karanfil, </a:t>
            </a:r>
            <a:r>
              <a:rPr lang="tr-TR" sz="2000" dirty="0" smtClean="0">
                <a:latin typeface="Times New Roman" panose="02020603050405020304" pitchFamily="18" charset="0"/>
                <a:cs typeface="Times New Roman" panose="02020603050405020304" pitchFamily="18" charset="0"/>
              </a:rPr>
              <a:t>tütün</a:t>
            </a:r>
            <a:r>
              <a:rPr lang="tr-TR" sz="2000" dirty="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turunçgil</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ve sebze </a:t>
            </a:r>
            <a:r>
              <a:rPr lang="tr-TR" sz="2000" dirty="0" smtClean="0">
                <a:latin typeface="Times New Roman" panose="02020603050405020304" pitchFamily="18" charset="0"/>
                <a:cs typeface="Times New Roman" panose="02020603050405020304" pitchFamily="18" charset="0"/>
              </a:rPr>
              <a:t>fidelerinde </a:t>
            </a:r>
            <a:r>
              <a:rPr lang="tr-TR" sz="2000" dirty="0">
                <a:latin typeface="Times New Roman" panose="02020603050405020304" pitchFamily="18" charset="0"/>
                <a:cs typeface="Times New Roman" panose="02020603050405020304" pitchFamily="18" charset="0"/>
              </a:rPr>
              <a:t>ruhsatlı </a:t>
            </a:r>
            <a:r>
              <a:rPr lang="tr-TR" sz="2000" dirty="0" smtClean="0">
                <a:latin typeface="Times New Roman" panose="02020603050405020304" pitchFamily="18" charset="0"/>
                <a:cs typeface="Times New Roman" panose="02020603050405020304" pitchFamily="18" charset="0"/>
              </a:rPr>
              <a:t>bulunan </a:t>
            </a:r>
            <a:r>
              <a:rPr lang="tr-TR" sz="2000" dirty="0" err="1" smtClean="0">
                <a:latin typeface="Times New Roman" panose="02020603050405020304" pitchFamily="18" charset="0"/>
                <a:cs typeface="Times New Roman" panose="02020603050405020304" pitchFamily="18" charset="0"/>
              </a:rPr>
              <a:t>Propineb</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aktif </a:t>
            </a:r>
            <a:r>
              <a:rPr lang="tr-TR" sz="2000" dirty="0">
                <a:latin typeface="Times New Roman" panose="02020603050405020304" pitchFamily="18" charset="0"/>
                <a:cs typeface="Times New Roman" panose="02020603050405020304" pitchFamily="18" charset="0"/>
              </a:rPr>
              <a:t>maddesinin Ülkemizdeki </a:t>
            </a:r>
            <a:r>
              <a:rPr lang="tr-TR" sz="2000" dirty="0" smtClean="0">
                <a:latin typeface="Times New Roman" panose="02020603050405020304" pitchFamily="18" charset="0"/>
                <a:cs typeface="Times New Roman" panose="02020603050405020304" pitchFamily="18" charset="0"/>
              </a:rPr>
              <a:t>kullanımı 01.01.2019 tarihi itibari İle sonlandırılmıştır.</a:t>
            </a:r>
          </a:p>
          <a:p>
            <a:endParaRPr lang="tr-TR" dirty="0" smtClean="0"/>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19</a:t>
            </a:fld>
            <a:endParaRPr lang="tr-TR" dirty="0">
              <a:solidFill>
                <a:prstClr val="black">
                  <a:tint val="75000"/>
                </a:prstClr>
              </a:solidFill>
            </a:endParaRPr>
          </a:p>
        </p:txBody>
      </p:sp>
    </p:spTree>
    <p:extLst>
      <p:ext uri="{BB962C8B-B14F-4D97-AF65-F5344CB8AC3E}">
        <p14:creationId xmlns:p14="http://schemas.microsoft.com/office/powerpoint/2010/main" val="38964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132856"/>
            <a:ext cx="7886700" cy="3616423"/>
          </a:xfrm>
          <a:solidFill>
            <a:schemeClr val="bg1"/>
          </a:solidFill>
        </p:spPr>
        <p:txBody>
          <a:bodyPr>
            <a:normAutofit/>
          </a:bodyPr>
          <a:lstStyle/>
          <a:p>
            <a:pPr lvl="0" algn="just"/>
            <a:r>
              <a:rPr lang="tr-TR" sz="2400" dirty="0">
                <a:cs typeface="Times New Roman" pitchFamily="18" charset="0"/>
              </a:rPr>
              <a:t>Bitki koruma ürünlerinin ruhsatlandırılması ile ilgili iş ve </a:t>
            </a:r>
            <a:r>
              <a:rPr lang="tr-TR" sz="2400" dirty="0" smtClean="0">
                <a:cs typeface="Times New Roman" pitchFamily="18" charset="0"/>
              </a:rPr>
              <a:t>işlemler,</a:t>
            </a:r>
          </a:p>
          <a:p>
            <a:pPr marL="0" lvl="0" indent="0" algn="just">
              <a:buNone/>
            </a:pPr>
            <a:endParaRPr lang="tr-TR" sz="2400" dirty="0">
              <a:cs typeface="Times New Roman" pitchFamily="18" charset="0"/>
            </a:endParaRPr>
          </a:p>
          <a:p>
            <a:pPr lvl="0" algn="just"/>
            <a:r>
              <a:rPr lang="tr-TR" sz="2400" dirty="0">
                <a:cs typeface="Times New Roman" pitchFamily="18" charset="0"/>
              </a:rPr>
              <a:t>Acil durumlarda geçici kullanım izni ile ilgili iş ve </a:t>
            </a:r>
            <a:r>
              <a:rPr lang="tr-TR" sz="2400" dirty="0" smtClean="0">
                <a:cs typeface="Times New Roman" pitchFamily="18" charset="0"/>
              </a:rPr>
              <a:t>işlemler,</a:t>
            </a:r>
          </a:p>
          <a:p>
            <a:pPr marL="0" lvl="0" indent="0" algn="just">
              <a:buNone/>
            </a:pPr>
            <a:endParaRPr lang="tr-TR" sz="2400" dirty="0">
              <a:cs typeface="Times New Roman" pitchFamily="18" charset="0"/>
            </a:endParaRPr>
          </a:p>
          <a:p>
            <a:pPr lvl="0" algn="just"/>
            <a:r>
              <a:rPr lang="tr-TR" sz="2400" dirty="0">
                <a:cs typeface="Times New Roman" pitchFamily="18" charset="0"/>
              </a:rPr>
              <a:t>Aktif maddelerin yasaklanması ile ilgili iş ve </a:t>
            </a:r>
            <a:r>
              <a:rPr lang="tr-TR" sz="2400" dirty="0" smtClean="0">
                <a:cs typeface="Times New Roman" pitchFamily="18" charset="0"/>
              </a:rPr>
              <a:t>işlemler,</a:t>
            </a:r>
            <a:endParaRPr lang="tr-TR" sz="2400" dirty="0">
              <a:cs typeface="Times New Roman" pitchFamily="18" charset="0"/>
            </a:endParaRPr>
          </a:p>
          <a:p>
            <a:pPr marL="0" lvl="0" indent="0" algn="just">
              <a:buClr>
                <a:srgbClr val="FF0000"/>
              </a:buClr>
              <a:buNone/>
            </a:pPr>
            <a:endParaRPr lang="tr-TR" sz="2400" dirty="0">
              <a:cs typeface="Times New Roman" pitchFamily="18" charset="0"/>
            </a:endParaRPr>
          </a:p>
          <a:p>
            <a:pPr marL="0" indent="0">
              <a:buNone/>
            </a:pPr>
            <a:endParaRPr lang="tr-TR" sz="2400" dirty="0"/>
          </a:p>
        </p:txBody>
      </p:sp>
      <p:sp>
        <p:nvSpPr>
          <p:cNvPr id="4" name="3 Slayt Numarası Yer Tutucusu"/>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a:t>
            </a:fld>
            <a:endParaRPr lang="tr-TR">
              <a:solidFill>
                <a:prstClr val="black">
                  <a:tint val="75000"/>
                </a:prstClr>
              </a:solidFill>
            </a:endParaRPr>
          </a:p>
        </p:txBody>
      </p:sp>
      <p:sp>
        <p:nvSpPr>
          <p:cNvPr id="6" name="Unvan 1"/>
          <p:cNvSpPr txBox="1">
            <a:spLocks/>
          </p:cNvSpPr>
          <p:nvPr/>
        </p:nvSpPr>
        <p:spPr>
          <a:xfrm>
            <a:off x="0" y="116632"/>
            <a:ext cx="9144000" cy="5429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tr-TR" sz="2400" b="1" dirty="0">
              <a:solidFill>
                <a:prstClr val="black"/>
              </a:solidFill>
              <a:latin typeface="Calibri"/>
              <a:cs typeface="Times New Roman" panose="02020603050405020304" pitchFamily="18" charset="0"/>
            </a:endParaRPr>
          </a:p>
        </p:txBody>
      </p:sp>
    </p:spTree>
    <p:extLst>
      <p:ext uri="{BB962C8B-B14F-4D97-AF65-F5344CB8AC3E}">
        <p14:creationId xmlns:p14="http://schemas.microsoft.com/office/powerpoint/2010/main" val="329527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628800"/>
            <a:ext cx="7886700" cy="4351337"/>
          </a:xfrm>
        </p:spPr>
        <p:txBody>
          <a:bodyPr>
            <a:normAutofit fontScale="92500" lnSpcReduction="20000"/>
          </a:bodyPr>
          <a:lstStyle/>
          <a:p>
            <a:pPr marL="0" indent="0" algn="just">
              <a:buNone/>
            </a:pP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Clothianidin</a:t>
            </a:r>
            <a:r>
              <a:rPr lang="tr-TR" sz="2400" b="1" dirty="0" smtClean="0">
                <a:latin typeface="Times New Roman" panose="02020603050405020304" pitchFamily="18" charset="0"/>
                <a:cs typeface="Times New Roman" panose="02020603050405020304" pitchFamily="18" charset="0"/>
              </a:rPr>
              <a:t> </a:t>
            </a:r>
            <a:endParaRPr lang="tr-TR" sz="2400" b="1" dirty="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Neonicotinoid</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grubunda yer alan </a:t>
            </a:r>
            <a:r>
              <a:rPr lang="tr-TR" sz="2400" dirty="0" err="1">
                <a:latin typeface="Times New Roman" panose="02020603050405020304" pitchFamily="18" charset="0"/>
                <a:cs typeface="Times New Roman" panose="02020603050405020304" pitchFamily="18" charset="0"/>
              </a:rPr>
              <a:t>Clothianidin</a:t>
            </a:r>
            <a:r>
              <a:rPr lang="tr-TR" sz="2400" dirty="0">
                <a:latin typeface="Times New Roman" panose="02020603050405020304" pitchFamily="18" charset="0"/>
                <a:cs typeface="Times New Roman" panose="02020603050405020304" pitchFamily="18" charset="0"/>
              </a:rPr>
              <a:t> aktif maddesinin  ülkemizde kullanımı </a:t>
            </a:r>
            <a:r>
              <a:rPr lang="tr-TR" sz="2400" dirty="0">
                <a:solidFill>
                  <a:prstClr val="black"/>
                </a:solidFill>
                <a:latin typeface="Times New Roman" panose="02020603050405020304" pitchFamily="18" charset="0"/>
                <a:cs typeface="Times New Roman" panose="02020603050405020304" pitchFamily="18" charset="0"/>
              </a:rPr>
              <a:t>31.07.2019 tarihi itibari ile </a:t>
            </a:r>
            <a:r>
              <a:rPr lang="tr-TR" sz="2400" dirty="0">
                <a:latin typeface="Times New Roman" panose="02020603050405020304" pitchFamily="18" charset="0"/>
                <a:cs typeface="Times New Roman" panose="02020603050405020304" pitchFamily="18" charset="0"/>
              </a:rPr>
              <a:t>sonlandırılmıştır.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solidFill>
                  <a:srgbClr val="FF0000"/>
                </a:solidFill>
              </a:rPr>
              <a:t>	</a:t>
            </a:r>
          </a:p>
          <a:p>
            <a:pPr marL="0" indent="0" algn="just">
              <a:buNone/>
            </a:pPr>
            <a:r>
              <a:rPr lang="tr-TR" sz="2400" dirty="0">
                <a:solidFill>
                  <a:srgbClr val="FF0000"/>
                </a:solidFill>
              </a:rPr>
              <a:t>	</a:t>
            </a:r>
            <a:r>
              <a:rPr lang="tr-TR" sz="2400" dirty="0" smtClean="0">
                <a:latin typeface="Times New Roman" pitchFamily="18" charset="0"/>
                <a:cs typeface="Times New Roman" pitchFamily="18" charset="0"/>
              </a:rPr>
              <a:t>Yapılan bilimsel çalışmalarda </a:t>
            </a:r>
            <a:r>
              <a:rPr lang="tr-TR" sz="2400" dirty="0" err="1" smtClean="0">
                <a:latin typeface="Times New Roman" pitchFamily="18" charset="0"/>
                <a:cs typeface="Times New Roman" pitchFamily="18" charset="0"/>
              </a:rPr>
              <a:t>Clothianidin</a:t>
            </a:r>
            <a:r>
              <a:rPr lang="tr-TR" sz="2400" dirty="0" smtClean="0">
                <a:latin typeface="Times New Roman" pitchFamily="18" charset="0"/>
                <a:cs typeface="Times New Roman" pitchFamily="18" charset="0"/>
              </a:rPr>
              <a:t> aktif maddesi ile </a:t>
            </a:r>
            <a:r>
              <a:rPr lang="tr-TR" sz="2400" dirty="0">
                <a:latin typeface="Times New Roman" pitchFamily="18" charset="0"/>
                <a:cs typeface="Times New Roman" pitchFamily="18" charset="0"/>
              </a:rPr>
              <a:t>kaplı mısır tohumlarının çimlenmesi sonucu mısır bitkisi yapraklarında meydana gelen guttasyon (su damlaları) içerisinde yüksek oranda bu aktif maddeden tespit edildiği ve oluşan bu damlaları tüketen arıların birkaç dakika içerisinde öldüğü şeklinde bilimsel veriler </a:t>
            </a:r>
            <a:r>
              <a:rPr lang="tr-TR" sz="2400" dirty="0" smtClean="0">
                <a:latin typeface="Times New Roman" pitchFamily="18" charset="0"/>
                <a:cs typeface="Times New Roman" pitchFamily="18" charset="0"/>
              </a:rPr>
              <a:t>bulunmaktadır.</a:t>
            </a:r>
          </a:p>
          <a:p>
            <a:pPr marL="0" indent="0" algn="just">
              <a:buNone/>
            </a:pPr>
            <a:r>
              <a:rPr lang="tr-TR" sz="2400" dirty="0">
                <a:latin typeface="Times New Roman" pitchFamily="18" charset="0"/>
                <a:cs typeface="Times New Roman" pitchFamily="18" charset="0"/>
              </a:rPr>
              <a:t>	</a:t>
            </a:r>
            <a:r>
              <a:rPr lang="tr-TR" sz="2400" dirty="0" err="1" smtClean="0">
                <a:latin typeface="Times New Roman" pitchFamily="18" charset="0"/>
                <a:cs typeface="Times New Roman" pitchFamily="18" charset="0"/>
              </a:rPr>
              <a:t>Clothianidin</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aktif </a:t>
            </a:r>
            <a:r>
              <a:rPr lang="tr-TR" sz="2400" dirty="0" smtClean="0">
                <a:latin typeface="Times New Roman" pitchFamily="18" charset="0"/>
                <a:cs typeface="Times New Roman" pitchFamily="18" charset="0"/>
              </a:rPr>
              <a:t>maddesinin </a:t>
            </a:r>
            <a:r>
              <a:rPr lang="tr-TR" sz="2400" dirty="0">
                <a:latin typeface="Times New Roman" pitchFamily="18" charset="0"/>
                <a:cs typeface="Times New Roman" pitchFamily="18" charset="0"/>
              </a:rPr>
              <a:t>yerine ikame edilecek alternatif aktif madde bulunması nedeniyle söz konusu </a:t>
            </a:r>
            <a:r>
              <a:rPr lang="tr-TR" sz="2400" dirty="0" err="1">
                <a:latin typeface="Times New Roman" pitchFamily="18" charset="0"/>
                <a:cs typeface="Times New Roman" pitchFamily="18" charset="0"/>
              </a:rPr>
              <a:t>Clothianidin</a:t>
            </a:r>
            <a:r>
              <a:rPr lang="tr-TR" sz="2400" dirty="0">
                <a:latin typeface="Times New Roman" pitchFamily="18" charset="0"/>
                <a:cs typeface="Times New Roman" pitchFamily="18" charset="0"/>
              </a:rPr>
              <a:t> aktif maddesinin kullanımının ülkemizde sonlandırılması </a:t>
            </a:r>
            <a:r>
              <a:rPr lang="tr-TR" sz="2400" dirty="0" smtClean="0">
                <a:latin typeface="Times New Roman" pitchFamily="18" charset="0"/>
                <a:cs typeface="Times New Roman" pitchFamily="18" charset="0"/>
              </a:rPr>
              <a:t>kararı alınmıştır.</a:t>
            </a:r>
            <a:endParaRPr lang="tr-TR" sz="2400" dirty="0">
              <a:latin typeface="Times New Roman" panose="02020603050405020304" pitchFamily="18" charset="0"/>
              <a:cs typeface="Times New Roman" panose="02020603050405020304" pitchFamily="18" charset="0"/>
            </a:endParaRP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20</a:t>
            </a:fld>
            <a:endParaRPr lang="tr-TR">
              <a:solidFill>
                <a:prstClr val="black">
                  <a:tint val="75000"/>
                </a:prstClr>
              </a:solidFill>
            </a:endParaRPr>
          </a:p>
        </p:txBody>
      </p:sp>
    </p:spTree>
    <p:extLst>
      <p:ext uri="{BB962C8B-B14F-4D97-AF65-F5344CB8AC3E}">
        <p14:creationId xmlns:p14="http://schemas.microsoft.com/office/powerpoint/2010/main" val="4284775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556792"/>
            <a:ext cx="6624736" cy="2880320"/>
          </a:xfrm>
        </p:spPr>
        <p:txBody>
          <a:bodyPr>
            <a:normAutofit/>
          </a:bodyPr>
          <a:lstStyle/>
          <a:p>
            <a:pPr marL="0" indent="0">
              <a:buNone/>
            </a:pPr>
            <a:endParaRPr lang="tr-TR" sz="2000" dirty="0" smtClean="0">
              <a:latin typeface="Times New Roman" panose="02020603050405020304" pitchFamily="18" charset="0"/>
              <a:cs typeface="Times New Roman" panose="02020603050405020304" pitchFamily="18" charset="0"/>
            </a:endParaRPr>
          </a:p>
          <a:p>
            <a:pPr marL="0" indent="0">
              <a:buNone/>
            </a:pPr>
            <a:r>
              <a:rPr lang="tr-TR" sz="2000" b="1" dirty="0" smtClean="0">
                <a:latin typeface="Times New Roman" panose="02020603050405020304" pitchFamily="18" charset="0"/>
                <a:cs typeface="Times New Roman" panose="02020603050405020304" pitchFamily="18" charset="0"/>
              </a:rPr>
              <a:t>Toplamda 188 aktif madde yasaklanmıştır. </a:t>
            </a:r>
          </a:p>
          <a:p>
            <a:pPr marL="0" indent="0">
              <a:buNone/>
            </a:pPr>
            <a:endParaRPr lang="tr-TR" sz="2000" b="1" dirty="0">
              <a:latin typeface="Times New Roman" panose="02020603050405020304" pitchFamily="18" charset="0"/>
              <a:cs typeface="Times New Roman" panose="02020603050405020304" pitchFamily="18" charset="0"/>
            </a:endParaRPr>
          </a:p>
          <a:p>
            <a:pPr marL="0" indent="0">
              <a:buNone/>
            </a:pPr>
            <a:r>
              <a:rPr lang="tr-TR" sz="2000" dirty="0" smtClean="0">
                <a:latin typeface="Times New Roman" panose="02020603050405020304" pitchFamily="18" charset="0"/>
                <a:cs typeface="Times New Roman" panose="02020603050405020304" pitchFamily="18" charset="0"/>
              </a:rPr>
              <a:t>Gündemde olan bazı aktif maddeler bulunmaktadır.</a:t>
            </a:r>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21</a:t>
            </a:fld>
            <a:endParaRPr lang="tr-TR">
              <a:solidFill>
                <a:prstClr val="black">
                  <a:tint val="75000"/>
                </a:prstClr>
              </a:solidFill>
            </a:endParaRPr>
          </a:p>
        </p:txBody>
      </p:sp>
    </p:spTree>
    <p:extLst>
      <p:ext uri="{BB962C8B-B14F-4D97-AF65-F5344CB8AC3E}">
        <p14:creationId xmlns:p14="http://schemas.microsoft.com/office/powerpoint/2010/main" val="628560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492896"/>
            <a:ext cx="7886700" cy="1325562"/>
          </a:xfrm>
        </p:spPr>
        <p:txBody>
          <a:bodyPr/>
          <a:lstStyle/>
          <a:p>
            <a:pPr algn="ctr"/>
            <a:r>
              <a:rPr lang="tr-TR" b="1" dirty="0" smtClean="0">
                <a:latin typeface="Times New Roman" panose="02020603050405020304" pitchFamily="18" charset="0"/>
                <a:cs typeface="Times New Roman" panose="02020603050405020304" pitchFamily="18" charset="0"/>
              </a:rPr>
              <a:t>GÜNDEME DAİR KONULAR</a:t>
            </a:r>
            <a:endParaRPr lang="tr-TR" b="1"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22</a:t>
            </a:fld>
            <a:endParaRPr lang="tr-TR">
              <a:solidFill>
                <a:prstClr val="black">
                  <a:tint val="75000"/>
                </a:prstClr>
              </a:solidFill>
            </a:endParaRPr>
          </a:p>
        </p:txBody>
      </p:sp>
    </p:spTree>
    <p:extLst>
      <p:ext uri="{BB962C8B-B14F-4D97-AF65-F5344CB8AC3E}">
        <p14:creationId xmlns:p14="http://schemas.microsoft.com/office/powerpoint/2010/main" val="93540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836712"/>
            <a:ext cx="7250523" cy="975008"/>
          </a:xfrm>
        </p:spPr>
        <p:txBody>
          <a:bodyPr/>
          <a:lstStyle/>
          <a:p>
            <a:pPr algn="ctr"/>
            <a:r>
              <a:rPr lang="tr-TR" sz="2400" b="1" dirty="0" smtClean="0">
                <a:latin typeface="Times New Roman" pitchFamily="18" charset="0"/>
                <a:cs typeface="Times New Roman" pitchFamily="18" charset="0"/>
              </a:rPr>
              <a:t>Ülkemizde tohum ilaçlarında kullanılan </a:t>
            </a:r>
            <a:br>
              <a:rPr lang="tr-TR" sz="2400" b="1" dirty="0" smtClean="0">
                <a:latin typeface="Times New Roman" pitchFamily="18" charset="0"/>
                <a:cs typeface="Times New Roman" pitchFamily="18" charset="0"/>
              </a:rPr>
            </a:br>
            <a:r>
              <a:rPr lang="tr-TR" sz="2400" b="1" dirty="0" err="1" smtClean="0">
                <a:latin typeface="Times New Roman" pitchFamily="18" charset="0"/>
                <a:cs typeface="Times New Roman" pitchFamily="18" charset="0"/>
              </a:rPr>
              <a:t>formulasyon</a:t>
            </a:r>
            <a:r>
              <a:rPr lang="tr-TR" sz="2400" b="1" dirty="0" smtClean="0">
                <a:latin typeface="Times New Roman" pitchFamily="18" charset="0"/>
                <a:cs typeface="Times New Roman" pitchFamily="18" charset="0"/>
              </a:rPr>
              <a:t> şekilleri</a:t>
            </a:r>
            <a:endParaRPr lang="tr-TR" sz="2400" b="1" dirty="0">
              <a:latin typeface="Times New Roman" pitchFamily="18" charset="0"/>
              <a:cs typeface="Times New Roman" pitchFamily="18" charset="0"/>
            </a:endParaRPr>
          </a:p>
        </p:txBody>
      </p:sp>
      <p:sp>
        <p:nvSpPr>
          <p:cNvPr id="3" name="İçerik Yer Tutucusu 2"/>
          <p:cNvSpPr>
            <a:spLocks noGrp="1"/>
          </p:cNvSpPr>
          <p:nvPr>
            <p:ph idx="1"/>
          </p:nvPr>
        </p:nvSpPr>
        <p:spPr>
          <a:xfrm>
            <a:off x="1115616" y="2204864"/>
            <a:ext cx="6624736" cy="4351337"/>
          </a:xfrm>
        </p:spPr>
        <p:txBody>
          <a:bodyPr/>
          <a:lstStyle/>
          <a:p>
            <a:r>
              <a:rPr lang="tr-TR" dirty="0"/>
              <a:t>DS (Kuru Tohum İlacı)</a:t>
            </a:r>
          </a:p>
          <a:p>
            <a:r>
              <a:rPr lang="tr-TR" dirty="0"/>
              <a:t>FS (Tohum İlaçlaması İçin Akıcı Konsantre)</a:t>
            </a:r>
          </a:p>
          <a:p>
            <a:r>
              <a:rPr lang="tr-TR" dirty="0"/>
              <a:t>ES (Emülsiyon Tohum İlacı)</a:t>
            </a:r>
          </a:p>
          <a:p>
            <a:r>
              <a:rPr lang="tr-TR" dirty="0"/>
              <a:t>ME (Mikro-Emülsiyon)</a:t>
            </a:r>
          </a:p>
          <a:p>
            <a:r>
              <a:rPr lang="tr-TR" dirty="0"/>
              <a:t>SC (Akıcı Konsantre/Süspansiyon Konsantre)</a:t>
            </a:r>
          </a:p>
          <a:p>
            <a:r>
              <a:rPr lang="tr-TR" dirty="0"/>
              <a:t>SL (Suda Çözünen Konsantre)</a:t>
            </a:r>
          </a:p>
          <a:p>
            <a:r>
              <a:rPr lang="tr-TR" dirty="0"/>
              <a:t>WG (Suda Dağılabilen Granül)</a:t>
            </a:r>
          </a:p>
          <a:p>
            <a:r>
              <a:rPr lang="tr-TR" dirty="0"/>
              <a:t>WP (Islanabilir Toz)</a:t>
            </a:r>
          </a:p>
          <a:p>
            <a:r>
              <a:rPr lang="tr-TR" dirty="0"/>
              <a:t>WS (Tohum İlaçlaması İçin Suda Dağılabilen Toz)</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23</a:t>
            </a:fld>
            <a:endParaRPr lang="tr-TR">
              <a:solidFill>
                <a:prstClr val="black">
                  <a:tint val="75000"/>
                </a:prstClr>
              </a:solidFill>
            </a:endParaRPr>
          </a:p>
        </p:txBody>
      </p:sp>
    </p:spTree>
    <p:extLst>
      <p:ext uri="{BB962C8B-B14F-4D97-AF65-F5344CB8AC3E}">
        <p14:creationId xmlns:p14="http://schemas.microsoft.com/office/powerpoint/2010/main" val="426877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b="1" dirty="0" err="1"/>
              <a:t>Acetamiprid</a:t>
            </a:r>
            <a:r>
              <a:rPr lang="tr-TR" b="1" dirty="0"/>
              <a:t> </a:t>
            </a:r>
            <a:r>
              <a:rPr lang="tr-TR" dirty="0"/>
              <a:t>aktif maddesi için Avrupa Birliğince herhangi bir kısıtlama ya da yasaklama getirilmesinin bilimsel ve yasal olarak uygun bulunmaması ve bu aktif madde için Avrupa Birliği'nde 28 Şubat  2033 tarihine kadar herhangi bir kısıtlama yapılmayacağının belirtilmiş olması sebebiyle bugün itibari ile ülkemizde kullanımının devam etmesi,</a:t>
            </a:r>
          </a:p>
          <a:p>
            <a:pPr lvl="0"/>
            <a:r>
              <a:rPr lang="tr-TR" b="1" dirty="0" err="1"/>
              <a:t>Thiacloprid</a:t>
            </a:r>
            <a:r>
              <a:rPr lang="tr-TR" dirty="0"/>
              <a:t> aktif maddesinin Avrupa Birliği'nde kullanımının 30 Nisan 2020 tarihine kadar uzatılması nedeniyle, bu tarihten sonra Avrupa Birliği'nde alınacak karar sonucuna göre Bakanlığımızca yeniden değerlendirilmesi ve bu tarihe kadar ülkemizde kullanımının devam etmesi,</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24</a:t>
            </a:fld>
            <a:endParaRPr lang="tr-TR">
              <a:solidFill>
                <a:prstClr val="black">
                  <a:tint val="75000"/>
                </a:prstClr>
              </a:solidFill>
            </a:endParaRPr>
          </a:p>
        </p:txBody>
      </p:sp>
    </p:spTree>
    <p:extLst>
      <p:ext uri="{BB962C8B-B14F-4D97-AF65-F5344CB8AC3E}">
        <p14:creationId xmlns:p14="http://schemas.microsoft.com/office/powerpoint/2010/main" val="405610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00808"/>
            <a:ext cx="7886700" cy="4351337"/>
          </a:xfrm>
        </p:spPr>
        <p:txBody>
          <a:bodyPr>
            <a:normAutofit/>
          </a:bodyPr>
          <a:lstStyle/>
          <a:p>
            <a:pPr marL="0" indent="0">
              <a:buNone/>
            </a:pPr>
            <a:r>
              <a:rPr lang="tr-TR" b="1" dirty="0" err="1"/>
              <a:t>İ</a:t>
            </a:r>
            <a:r>
              <a:rPr lang="tr-TR" b="1" dirty="0" err="1" smtClean="0"/>
              <a:t>midacloprid</a:t>
            </a:r>
            <a:r>
              <a:rPr lang="tr-TR" b="1" dirty="0" smtClean="0"/>
              <a:t> </a:t>
            </a:r>
            <a:r>
              <a:rPr lang="tr-TR" dirty="0"/>
              <a:t>ve </a:t>
            </a:r>
            <a:r>
              <a:rPr lang="tr-TR" b="1" dirty="0" err="1"/>
              <a:t>Thiamethoxam</a:t>
            </a:r>
            <a:r>
              <a:rPr lang="tr-TR" dirty="0"/>
              <a:t> aktif maddeleri ile ilgili </a:t>
            </a:r>
            <a:r>
              <a:rPr lang="tr-TR" dirty="0" smtClean="0"/>
              <a:t>olarak;</a:t>
            </a:r>
          </a:p>
          <a:p>
            <a:pPr marL="0" indent="0">
              <a:buNone/>
            </a:pPr>
            <a:endParaRPr lang="tr-TR" dirty="0"/>
          </a:p>
          <a:p>
            <a:pPr lvl="0"/>
            <a:r>
              <a:rPr lang="tr-TR" dirty="0"/>
              <a:t>Yerine ikame edilecek aktif madde veya maddelerin halihazırda </a:t>
            </a:r>
            <a:r>
              <a:rPr lang="tr-TR" dirty="0" smtClean="0"/>
              <a:t>çok az bulunması</a:t>
            </a:r>
            <a:r>
              <a:rPr lang="tr-TR" dirty="0"/>
              <a:t>, </a:t>
            </a:r>
            <a:endParaRPr lang="tr-TR" dirty="0" smtClean="0"/>
          </a:p>
          <a:p>
            <a:pPr lvl="0"/>
            <a:r>
              <a:rPr lang="tr-TR" dirty="0" smtClean="0"/>
              <a:t>Yeşil </a:t>
            </a:r>
            <a:r>
              <a:rPr lang="tr-TR" dirty="0"/>
              <a:t>aksam ilaçlamasının çevreye çok daha riskli olabileceği,</a:t>
            </a:r>
          </a:p>
          <a:p>
            <a:pPr lvl="0"/>
            <a:r>
              <a:rPr lang="tr-TR" dirty="0"/>
              <a:t>Alternatif olarak ilk akla gelen sentetik </a:t>
            </a:r>
            <a:r>
              <a:rPr lang="tr-TR" dirty="0" err="1"/>
              <a:t>pretroidli</a:t>
            </a:r>
            <a:r>
              <a:rPr lang="tr-TR" dirty="0"/>
              <a:t>, organik fosforlu ve </a:t>
            </a:r>
            <a:r>
              <a:rPr lang="tr-TR" dirty="0" err="1"/>
              <a:t>karbamatlı</a:t>
            </a:r>
            <a:r>
              <a:rPr lang="tr-TR" dirty="0"/>
              <a:t> </a:t>
            </a:r>
            <a:r>
              <a:rPr lang="tr-TR" dirty="0" err="1"/>
              <a:t>insektisitlerin</a:t>
            </a:r>
            <a:r>
              <a:rPr lang="tr-TR" dirty="0"/>
              <a:t> başta </a:t>
            </a:r>
            <a:r>
              <a:rPr lang="tr-TR" dirty="0" err="1"/>
              <a:t>polinatör</a:t>
            </a:r>
            <a:r>
              <a:rPr lang="tr-TR" dirty="0"/>
              <a:t> böcekler ve doğal düşmanlar olmak üzere çevreye çok daha riskli olabileceği,</a:t>
            </a:r>
          </a:p>
          <a:p>
            <a:pPr lvl="0"/>
            <a:r>
              <a:rPr lang="tr-TR" dirty="0"/>
              <a:t>Bu aktif maddelerin özellikle tohum uygulamalarında kullanılması </a:t>
            </a:r>
            <a:r>
              <a:rPr lang="tr-TR" dirty="0" smtClean="0"/>
              <a:t>bitki </a:t>
            </a:r>
            <a:r>
              <a:rPr lang="tr-TR" dirty="0"/>
              <a:t>veya bitkisel ürünlerde zararlı organizmaların mücadelesinde </a:t>
            </a:r>
            <a:r>
              <a:rPr lang="tr-TR" dirty="0" smtClean="0"/>
              <a:t>olumlu etkililerinin daha fazla olması,</a:t>
            </a:r>
          </a:p>
          <a:p>
            <a:pPr marL="0" lvl="0" indent="0">
              <a:buNone/>
            </a:pPr>
            <a:r>
              <a:rPr lang="tr-TR" dirty="0"/>
              <a:t>d</a:t>
            </a:r>
            <a:r>
              <a:rPr lang="tr-TR" dirty="0" smtClean="0"/>
              <a:t>urumları göz önünde bulundurularak;</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25</a:t>
            </a:fld>
            <a:endParaRPr lang="tr-TR">
              <a:solidFill>
                <a:prstClr val="black">
                  <a:tint val="75000"/>
                </a:prstClr>
              </a:solidFill>
            </a:endParaRPr>
          </a:p>
        </p:txBody>
      </p:sp>
    </p:spTree>
    <p:extLst>
      <p:ext uri="{BB962C8B-B14F-4D97-AF65-F5344CB8AC3E}">
        <p14:creationId xmlns:p14="http://schemas.microsoft.com/office/powerpoint/2010/main" val="4064639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196752"/>
            <a:ext cx="7886700" cy="5328592"/>
          </a:xfrm>
        </p:spPr>
        <p:txBody>
          <a:bodyPr>
            <a:normAutofit/>
          </a:bodyPr>
          <a:lstStyle/>
          <a:p>
            <a:pPr marL="0" lvl="0" indent="0">
              <a:buNone/>
            </a:pPr>
            <a:r>
              <a:rPr lang="tr-TR" dirty="0" smtClean="0"/>
              <a:t>	</a:t>
            </a:r>
            <a:r>
              <a:rPr lang="tr-TR" b="1" dirty="0" err="1" smtClean="0"/>
              <a:t>Imidacloprid</a:t>
            </a:r>
            <a:r>
              <a:rPr lang="tr-TR" b="1" dirty="0" smtClean="0"/>
              <a:t> </a:t>
            </a:r>
            <a:r>
              <a:rPr lang="tr-TR" dirty="0"/>
              <a:t>aktif maddesinin Avrupa Birliği'nde kullanımının 31 Temmuz 2022 tarihine kadar seralarda kullanımının devam edecek olmasına rağmen </a:t>
            </a:r>
            <a:r>
              <a:rPr lang="tr-TR" dirty="0" smtClean="0"/>
              <a:t>ülkemizde;</a:t>
            </a:r>
          </a:p>
          <a:p>
            <a:pPr marL="0" lvl="0" indent="0">
              <a:buNone/>
            </a:pPr>
            <a:endParaRPr lang="tr-TR" dirty="0" smtClean="0"/>
          </a:p>
          <a:p>
            <a:pPr lvl="0">
              <a:buFont typeface="Wingdings" pitchFamily="2" charset="2"/>
              <a:buChar char="§"/>
            </a:pPr>
            <a:r>
              <a:rPr lang="tr-TR" b="1" dirty="0" smtClean="0"/>
              <a:t>Toprak </a:t>
            </a:r>
            <a:r>
              <a:rPr lang="tr-TR" b="1" dirty="0"/>
              <a:t>altı zararlılarına karşı sadece fideleri bandırma </a:t>
            </a:r>
            <a:r>
              <a:rPr lang="tr-TR" b="1" dirty="0" smtClean="0"/>
              <a:t>yöntemi</a:t>
            </a:r>
            <a:r>
              <a:rPr lang="tr-TR" b="1" dirty="0"/>
              <a:t> </a:t>
            </a:r>
            <a:r>
              <a:rPr lang="tr-TR" b="1" dirty="0" smtClean="0"/>
              <a:t>ile </a:t>
            </a:r>
            <a:r>
              <a:rPr lang="tr-TR" b="1" dirty="0"/>
              <a:t>kullanımı, </a:t>
            </a:r>
            <a:endParaRPr lang="tr-TR" b="1" dirty="0" smtClean="0"/>
          </a:p>
          <a:p>
            <a:pPr lvl="0">
              <a:buFont typeface="Wingdings" pitchFamily="2" charset="2"/>
              <a:buChar char="§"/>
            </a:pPr>
            <a:r>
              <a:rPr lang="tr-TR" b="1" dirty="0" smtClean="0"/>
              <a:t>Palmiyede </a:t>
            </a:r>
            <a:r>
              <a:rPr lang="tr-TR" b="1" dirty="0"/>
              <a:t>Palmiye </a:t>
            </a:r>
            <a:r>
              <a:rPr lang="tr-TR" b="1" dirty="0" err="1"/>
              <a:t>kırmızıböceği</a:t>
            </a:r>
            <a:r>
              <a:rPr lang="tr-TR" b="1" dirty="0"/>
              <a:t>, </a:t>
            </a:r>
            <a:endParaRPr lang="tr-TR" b="1" dirty="0" smtClean="0"/>
          </a:p>
          <a:p>
            <a:pPr lvl="0">
              <a:buFont typeface="Wingdings" pitchFamily="2" charset="2"/>
              <a:buChar char="§"/>
            </a:pPr>
            <a:r>
              <a:rPr lang="tr-TR" b="1" dirty="0" smtClean="0"/>
              <a:t>Çimde </a:t>
            </a:r>
            <a:r>
              <a:rPr lang="tr-TR" b="1" dirty="0"/>
              <a:t>Haziran böceğine karşı kullanımı, </a:t>
            </a:r>
            <a:endParaRPr lang="tr-TR" b="1" dirty="0" smtClean="0"/>
          </a:p>
          <a:p>
            <a:pPr lvl="0">
              <a:buFont typeface="Wingdings" pitchFamily="2" charset="2"/>
              <a:buChar char="§"/>
            </a:pPr>
            <a:r>
              <a:rPr lang="tr-TR" b="1" dirty="0"/>
              <a:t>S</a:t>
            </a:r>
            <a:r>
              <a:rPr lang="tr-TR" b="1" dirty="0" smtClean="0"/>
              <a:t>eradaki </a:t>
            </a:r>
            <a:r>
              <a:rPr lang="tr-TR" b="1" dirty="0"/>
              <a:t>kullanımı ve </a:t>
            </a:r>
            <a:endParaRPr lang="tr-TR" b="1" dirty="0" smtClean="0"/>
          </a:p>
          <a:p>
            <a:pPr lvl="0">
              <a:buFont typeface="Wingdings" pitchFamily="2" charset="2"/>
              <a:buChar char="§"/>
            </a:pPr>
            <a:r>
              <a:rPr lang="tr-TR" b="1" dirty="0" smtClean="0"/>
              <a:t>Tohum </a:t>
            </a:r>
            <a:r>
              <a:rPr lang="tr-TR" b="1" dirty="0"/>
              <a:t>ilacı olarak </a:t>
            </a:r>
            <a:r>
              <a:rPr lang="tr-TR" b="1" dirty="0" smtClean="0"/>
              <a:t>kullanımı,</a:t>
            </a:r>
            <a:endParaRPr lang="tr-TR" b="1" dirty="0"/>
          </a:p>
          <a:p>
            <a:pPr marL="0" indent="0">
              <a:buNone/>
            </a:pPr>
            <a:r>
              <a:rPr lang="tr-TR" b="1" dirty="0" smtClean="0"/>
              <a:t>Aralık </a:t>
            </a:r>
            <a:r>
              <a:rPr lang="tr-TR" b="1" dirty="0"/>
              <a:t>2019 </a:t>
            </a:r>
            <a:r>
              <a:rPr lang="tr-TR" b="1" dirty="0" smtClean="0"/>
              <a:t>tarihinde alınacak karara kadar devam etmektedir. </a:t>
            </a:r>
            <a:r>
              <a:rPr lang="tr-TR" dirty="0">
                <a:solidFill>
                  <a:srgbClr val="FF0000"/>
                </a:solidFill>
              </a:rPr>
              <a:t>	</a:t>
            </a:r>
            <a:endParaRPr lang="tr-TR" dirty="0" smtClean="0">
              <a:solidFill>
                <a:srgbClr val="FF0000"/>
              </a:solidFill>
            </a:endParaRPr>
          </a:p>
          <a:p>
            <a:pPr marL="0" lvl="0" indent="0">
              <a:buNone/>
            </a:pPr>
            <a:r>
              <a:rPr lang="tr-TR" dirty="0">
                <a:solidFill>
                  <a:srgbClr val="FF0000"/>
                </a:solidFill>
              </a:rPr>
              <a:t>	</a:t>
            </a:r>
            <a:endParaRPr lang="tr-TR" dirty="0" smtClean="0">
              <a:solidFill>
                <a:srgbClr val="FF0000"/>
              </a:solidFill>
            </a:endParaRPr>
          </a:p>
          <a:p>
            <a:pPr marL="0" lvl="0" indent="0">
              <a:buNone/>
            </a:pPr>
            <a:r>
              <a:rPr lang="tr-TR" dirty="0">
                <a:solidFill>
                  <a:srgbClr val="FF0000"/>
                </a:solidFill>
              </a:rPr>
              <a:t>	</a:t>
            </a:r>
            <a:r>
              <a:rPr lang="tr-TR" sz="2800" b="1" dirty="0" smtClean="0">
                <a:solidFill>
                  <a:srgbClr val="FF0000"/>
                </a:solidFill>
              </a:rPr>
              <a:t>Aralık </a:t>
            </a:r>
            <a:r>
              <a:rPr lang="tr-TR" sz="2800" b="1" dirty="0">
                <a:solidFill>
                  <a:srgbClr val="FF0000"/>
                </a:solidFill>
              </a:rPr>
              <a:t>2020 </a:t>
            </a:r>
            <a:r>
              <a:rPr lang="tr-TR" sz="2800" b="1" dirty="0" smtClean="0">
                <a:solidFill>
                  <a:srgbClr val="FF0000"/>
                </a:solidFill>
              </a:rPr>
              <a:t>?</a:t>
            </a:r>
            <a:endParaRPr lang="tr-TR" sz="2800" b="1" dirty="0">
              <a:solidFill>
                <a:srgbClr val="FF0000"/>
              </a:solidFill>
            </a:endParaRP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26</a:t>
            </a:fld>
            <a:endParaRPr lang="tr-TR">
              <a:solidFill>
                <a:prstClr val="black">
                  <a:tint val="75000"/>
                </a:prstClr>
              </a:solidFill>
            </a:endParaRPr>
          </a:p>
        </p:txBody>
      </p:sp>
    </p:spTree>
    <p:extLst>
      <p:ext uri="{BB962C8B-B14F-4D97-AF65-F5344CB8AC3E}">
        <p14:creationId xmlns:p14="http://schemas.microsoft.com/office/powerpoint/2010/main" val="197653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lvl="0" indent="0">
              <a:buNone/>
            </a:pPr>
            <a:r>
              <a:rPr lang="tr-TR" sz="2400" dirty="0" smtClean="0"/>
              <a:t>	</a:t>
            </a:r>
            <a:r>
              <a:rPr lang="tr-TR" sz="2400" dirty="0" err="1" smtClean="0"/>
              <a:t>Thiamethoxam</a:t>
            </a:r>
            <a:r>
              <a:rPr lang="tr-TR" sz="2400" dirty="0" smtClean="0"/>
              <a:t> </a:t>
            </a:r>
            <a:r>
              <a:rPr lang="tr-TR" sz="2400" dirty="0"/>
              <a:t>aktif maddesinin Avrupa Birliği'nde kullanımının sonlandırılmasına </a:t>
            </a:r>
            <a:r>
              <a:rPr lang="tr-TR" sz="2400" dirty="0" smtClean="0"/>
              <a:t>rağmen; </a:t>
            </a:r>
          </a:p>
          <a:p>
            <a:pPr lvl="0"/>
            <a:endParaRPr lang="tr-TR" sz="2400" dirty="0" smtClean="0"/>
          </a:p>
          <a:p>
            <a:pPr lvl="0">
              <a:buFont typeface="Wingdings" pitchFamily="2" charset="2"/>
              <a:buChar char="§"/>
            </a:pPr>
            <a:r>
              <a:rPr lang="tr-TR" b="1" dirty="0" smtClean="0"/>
              <a:t>Seradaki </a:t>
            </a:r>
            <a:r>
              <a:rPr lang="tr-TR" b="1" dirty="0"/>
              <a:t>kullanımı ve </a:t>
            </a:r>
            <a:endParaRPr lang="tr-TR" b="1" dirty="0" smtClean="0"/>
          </a:p>
          <a:p>
            <a:pPr lvl="0">
              <a:buFont typeface="Wingdings" pitchFamily="2" charset="2"/>
              <a:buChar char="§"/>
            </a:pPr>
            <a:r>
              <a:rPr lang="tr-TR" b="1" dirty="0" smtClean="0"/>
              <a:t>Tohum </a:t>
            </a:r>
            <a:r>
              <a:rPr lang="tr-TR" b="1" dirty="0"/>
              <a:t>ilacı olarak </a:t>
            </a:r>
            <a:r>
              <a:rPr lang="tr-TR" b="1" dirty="0" smtClean="0"/>
              <a:t>kullanımı</a:t>
            </a:r>
            <a:r>
              <a:rPr lang="tr-TR" dirty="0" smtClean="0"/>
              <a:t>, </a:t>
            </a:r>
          </a:p>
          <a:p>
            <a:pPr marL="0" lvl="0" indent="0">
              <a:buNone/>
            </a:pPr>
            <a:r>
              <a:rPr lang="tr-TR" dirty="0" smtClean="0">
                <a:solidFill>
                  <a:srgbClr val="FF0000"/>
                </a:solidFill>
              </a:rPr>
              <a:t>	</a:t>
            </a:r>
          </a:p>
          <a:p>
            <a:pPr marL="0" indent="0">
              <a:buNone/>
            </a:pPr>
            <a:r>
              <a:rPr lang="tr-TR" b="1" dirty="0" smtClean="0"/>
              <a:t>Aralık </a:t>
            </a:r>
            <a:r>
              <a:rPr lang="tr-TR" b="1" dirty="0"/>
              <a:t>2019 tarihinde alınacak karara kadar devam </a:t>
            </a:r>
            <a:r>
              <a:rPr lang="tr-TR" b="1" dirty="0" smtClean="0"/>
              <a:t>etmektedir. </a:t>
            </a:r>
            <a:r>
              <a:rPr lang="tr-TR" dirty="0">
                <a:solidFill>
                  <a:srgbClr val="FF0000"/>
                </a:solidFill>
              </a:rPr>
              <a:t>	</a:t>
            </a:r>
          </a:p>
          <a:p>
            <a:pPr marL="0" lvl="0" indent="0">
              <a:buNone/>
            </a:pPr>
            <a:r>
              <a:rPr lang="tr-TR" dirty="0">
                <a:solidFill>
                  <a:srgbClr val="FF0000"/>
                </a:solidFill>
              </a:rPr>
              <a:t>	</a:t>
            </a:r>
          </a:p>
          <a:p>
            <a:pPr marL="0" lvl="0" indent="0">
              <a:buNone/>
            </a:pPr>
            <a:r>
              <a:rPr lang="tr-TR" dirty="0">
                <a:solidFill>
                  <a:srgbClr val="FF0000"/>
                </a:solidFill>
              </a:rPr>
              <a:t>	</a:t>
            </a:r>
            <a:r>
              <a:rPr lang="tr-TR" sz="2800" b="1" dirty="0">
                <a:solidFill>
                  <a:srgbClr val="FF0000"/>
                </a:solidFill>
              </a:rPr>
              <a:t>Aralık 2020 ?</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27</a:t>
            </a:fld>
            <a:endParaRPr lang="tr-TR">
              <a:solidFill>
                <a:prstClr val="black">
                  <a:tint val="75000"/>
                </a:prstClr>
              </a:solidFill>
            </a:endParaRPr>
          </a:p>
        </p:txBody>
      </p:sp>
    </p:spTree>
    <p:extLst>
      <p:ext uri="{BB962C8B-B14F-4D97-AF65-F5344CB8AC3E}">
        <p14:creationId xmlns:p14="http://schemas.microsoft.com/office/powerpoint/2010/main" val="310065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764704"/>
            <a:ext cx="7886700" cy="1047016"/>
          </a:xfrm>
        </p:spPr>
        <p:txBody>
          <a:bodyPr/>
          <a:lstStyle/>
          <a:p>
            <a:r>
              <a:rPr lang="tr-TR" b="1" dirty="0" smtClean="0"/>
              <a:t>            </a:t>
            </a:r>
            <a:r>
              <a:rPr lang="tr-TR" b="1" dirty="0" smtClean="0">
                <a:latin typeface="+mn-lt"/>
              </a:rPr>
              <a:t>THİRAM</a:t>
            </a:r>
            <a:endParaRPr lang="tr-TR" b="1" dirty="0">
              <a:latin typeface="+mn-lt"/>
            </a:endParaRPr>
          </a:p>
        </p:txBody>
      </p:sp>
      <p:sp>
        <p:nvSpPr>
          <p:cNvPr id="3" name="İçerik Yer Tutucusu 2"/>
          <p:cNvSpPr>
            <a:spLocks noGrp="1"/>
          </p:cNvSpPr>
          <p:nvPr>
            <p:ph idx="1"/>
          </p:nvPr>
        </p:nvSpPr>
        <p:spPr/>
        <p:txBody>
          <a:bodyPr>
            <a:normAutofit/>
          </a:bodyPr>
          <a:lstStyle/>
          <a:p>
            <a:r>
              <a:rPr lang="tr-TR" dirty="0"/>
              <a:t>Avrupa birliğinde 9 Ekim 2018 tarih ve 2018/1500 sayılı komisyon uygulama regülasyonu ile;</a:t>
            </a:r>
          </a:p>
          <a:p>
            <a:pPr lvl="0"/>
            <a:r>
              <a:rPr lang="tr-TR" dirty="0"/>
              <a:t>Yeşil aksam uygulamalarının tüketicilere ve işçilere akut riskinin yüksek olması,</a:t>
            </a:r>
          </a:p>
          <a:p>
            <a:pPr lvl="0"/>
            <a:r>
              <a:rPr lang="tr-TR" dirty="0"/>
              <a:t>Risk değerlendirmesinde ürünün yüksek saflıktaki uygulaması göz önüne alarak, tohum muamelesi de dahil olmak üzere değerlendirilen tüm kullanım şekillerinin kuşlar ve memeliler için yüksek bir risk oluşturduğu,</a:t>
            </a:r>
          </a:p>
          <a:p>
            <a:pPr lvl="0"/>
            <a:r>
              <a:rPr lang="tr-TR" dirty="0" err="1" smtClean="0"/>
              <a:t>Thiram</a:t>
            </a:r>
            <a:r>
              <a:rPr lang="tr-TR" dirty="0" smtClean="0"/>
              <a:t>’ </a:t>
            </a:r>
            <a:r>
              <a:rPr lang="tr-TR" dirty="0" err="1" smtClean="0"/>
              <a:t>ın</a:t>
            </a:r>
            <a:r>
              <a:rPr lang="tr-TR" dirty="0" smtClean="0"/>
              <a:t> </a:t>
            </a:r>
            <a:r>
              <a:rPr lang="tr-TR" dirty="0" err="1"/>
              <a:t>degredasyon</a:t>
            </a:r>
            <a:r>
              <a:rPr lang="tr-TR" dirty="0"/>
              <a:t> ürünü ve </a:t>
            </a:r>
            <a:r>
              <a:rPr lang="tr-TR" dirty="0" err="1"/>
              <a:t>metabolitlerinin</a:t>
            </a:r>
            <a:r>
              <a:rPr lang="tr-TR" dirty="0"/>
              <a:t> (özellikle CS</a:t>
            </a:r>
            <a:r>
              <a:rPr lang="tr-TR" baseline="-25000" dirty="0"/>
              <a:t>2</a:t>
            </a:r>
            <a:r>
              <a:rPr lang="tr-TR" dirty="0"/>
              <a:t>) içme ve yeraltı sularına karışması halinde sucul organizmalar için risk teşkil ettiği</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28</a:t>
            </a:fld>
            <a:endParaRPr lang="tr-TR">
              <a:solidFill>
                <a:prstClr val="black">
                  <a:tint val="75000"/>
                </a:prstClr>
              </a:solidFill>
            </a:endParaRPr>
          </a:p>
        </p:txBody>
      </p:sp>
    </p:spTree>
    <p:extLst>
      <p:ext uri="{BB962C8B-B14F-4D97-AF65-F5344CB8AC3E}">
        <p14:creationId xmlns:p14="http://schemas.microsoft.com/office/powerpoint/2010/main" val="30313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lvl="0"/>
            <a:endParaRPr lang="tr-TR" dirty="0" smtClean="0"/>
          </a:p>
          <a:p>
            <a:r>
              <a:rPr lang="tr-TR" dirty="0"/>
              <a:t>Endokrin bozucu potansiyelinin belirlenmesinde kesin bir veri bulunmadığı</a:t>
            </a:r>
            <a:r>
              <a:rPr lang="tr-TR" dirty="0" smtClean="0"/>
              <a:t>,</a:t>
            </a:r>
            <a:endParaRPr lang="tr-TR" dirty="0"/>
          </a:p>
          <a:p>
            <a:pPr lvl="0"/>
            <a:r>
              <a:rPr lang="tr-TR" dirty="0" smtClean="0"/>
              <a:t>Risk </a:t>
            </a:r>
            <a:r>
              <a:rPr lang="tr-TR" dirty="0"/>
              <a:t>değerlendirmesi sonuçları ve başvuru sahibinin açıklamaları birlikte değerlendirildikten sonra söz konusu risk unsurlarını göz ardı etmeye yetecek bilimsel veri bulunmaması </a:t>
            </a:r>
            <a:r>
              <a:rPr lang="tr-TR" dirty="0" smtClean="0"/>
              <a:t>gerekçesiyle; </a:t>
            </a:r>
          </a:p>
          <a:p>
            <a:pPr lvl="0"/>
            <a:r>
              <a:rPr lang="tr-TR" dirty="0" smtClean="0"/>
              <a:t>Yaprak </a:t>
            </a:r>
            <a:r>
              <a:rPr lang="tr-TR" dirty="0"/>
              <a:t>uygulamaları için </a:t>
            </a:r>
            <a:r>
              <a:rPr lang="tr-TR" b="1" u="sng" dirty="0"/>
              <a:t>30 Nisan </a:t>
            </a:r>
            <a:r>
              <a:rPr lang="tr-TR" b="1" u="sng" dirty="0" smtClean="0"/>
              <a:t>2019,</a:t>
            </a:r>
          </a:p>
          <a:p>
            <a:pPr lvl="0"/>
            <a:r>
              <a:rPr lang="tr-TR" dirty="0" smtClean="0"/>
              <a:t>Tohum </a:t>
            </a:r>
            <a:r>
              <a:rPr lang="tr-TR" dirty="0"/>
              <a:t>uygulamaları için </a:t>
            </a:r>
            <a:r>
              <a:rPr lang="tr-TR" b="1" u="sng" dirty="0"/>
              <a:t>30 Ocak 2020</a:t>
            </a:r>
            <a:r>
              <a:rPr lang="tr-TR" dirty="0"/>
              <a:t> </a:t>
            </a:r>
            <a:endParaRPr lang="tr-TR" dirty="0" smtClean="0"/>
          </a:p>
          <a:p>
            <a:pPr lvl="0"/>
            <a:endParaRPr lang="tr-TR" dirty="0"/>
          </a:p>
          <a:p>
            <a:pPr marL="342900" lvl="1" indent="0">
              <a:buNone/>
            </a:pPr>
            <a:r>
              <a:rPr lang="tr-TR" sz="2400" dirty="0" smtClean="0"/>
              <a:t>	Son </a:t>
            </a:r>
            <a:r>
              <a:rPr lang="tr-TR" sz="2400" dirty="0"/>
              <a:t>tarih olacak şekilde </a:t>
            </a:r>
            <a:r>
              <a:rPr lang="tr-TR" sz="2400" dirty="0" err="1" smtClean="0"/>
              <a:t>Thiram</a:t>
            </a:r>
            <a:r>
              <a:rPr lang="tr-TR" sz="2400" dirty="0" smtClean="0"/>
              <a:t> </a:t>
            </a:r>
            <a:r>
              <a:rPr lang="tr-TR" sz="2400" dirty="0"/>
              <a:t>içeren bitki koruma ürünlerinin kullanımını yasaklamıştır.</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29</a:t>
            </a:fld>
            <a:endParaRPr lang="tr-TR">
              <a:solidFill>
                <a:prstClr val="black">
                  <a:tint val="75000"/>
                </a:prstClr>
              </a:solidFill>
            </a:endParaRPr>
          </a:p>
        </p:txBody>
      </p:sp>
    </p:spTree>
    <p:extLst>
      <p:ext uri="{BB962C8B-B14F-4D97-AF65-F5344CB8AC3E}">
        <p14:creationId xmlns:p14="http://schemas.microsoft.com/office/powerpoint/2010/main" val="87023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836712"/>
            <a:ext cx="3384376" cy="1047016"/>
          </a:xfrm>
        </p:spPr>
        <p:txBody>
          <a:bodyPr/>
          <a:lstStyle/>
          <a:p>
            <a:r>
              <a:rPr lang="tr-TR" b="1" dirty="0" smtClean="0">
                <a:latin typeface="Times New Roman" pitchFamily="18" charset="0"/>
                <a:cs typeface="Times New Roman" pitchFamily="18" charset="0"/>
              </a:rPr>
              <a:t>MEVZUAT</a:t>
            </a:r>
            <a:endParaRPr lang="tr-TR" dirty="0"/>
          </a:p>
        </p:txBody>
      </p:sp>
      <p:sp>
        <p:nvSpPr>
          <p:cNvPr id="3" name="2 İçerik Yer Tutucusu"/>
          <p:cNvSpPr>
            <a:spLocks noGrp="1"/>
          </p:cNvSpPr>
          <p:nvPr>
            <p:ph idx="1"/>
          </p:nvPr>
        </p:nvSpPr>
        <p:spPr/>
        <p:txBody>
          <a:bodyPr>
            <a:normAutofit/>
          </a:bodyPr>
          <a:lstStyle/>
          <a:p>
            <a:pPr lvl="0" algn="just"/>
            <a:r>
              <a:rPr lang="tr-TR" sz="2600" dirty="0" smtClean="0">
                <a:cs typeface="Times New Roman" pitchFamily="18" charset="0"/>
              </a:rPr>
              <a:t>13.06.2010 tarih ve 5996 sayılı “Veteriner Hizmetleri, Bitki Sağlığı, Gıda Ve Yem Kanunu”</a:t>
            </a:r>
          </a:p>
          <a:p>
            <a:pPr lvl="0" algn="just"/>
            <a:r>
              <a:rPr lang="tr-TR" sz="2600" dirty="0" smtClean="0">
                <a:cs typeface="Times New Roman" pitchFamily="18" charset="0"/>
              </a:rPr>
              <a:t>09.11.2017 tarih ve 30235 sayılı “Bitki Koruma Ürünlerinin Ruhsatlandırılması Ve Piyasaya Arzı Hakkında Yönetmelik”</a:t>
            </a:r>
          </a:p>
          <a:p>
            <a:pPr lvl="0" algn="just"/>
            <a:r>
              <a:rPr lang="tr-TR" sz="2600" dirty="0" smtClean="0">
                <a:cs typeface="Times New Roman" pitchFamily="18" charset="0"/>
              </a:rPr>
              <a:t>29.10.2016 tarih ve 29871 sayılı “Bitki Koruma Ürünlerinin Sınıflandırılması, Ambalajlanması Ve Etiketlenmesi Hakkında Yönetmelikte Değişiklik Yapılmasına Dair Yönetmelik”</a:t>
            </a:r>
          </a:p>
          <a:p>
            <a:pPr lvl="0" algn="just"/>
            <a:r>
              <a:rPr lang="tr-TR" sz="2600" dirty="0" smtClean="0">
                <a:cs typeface="Times New Roman" pitchFamily="18" charset="0"/>
              </a:rPr>
              <a:t>09.11.2017 tarih 30235 sayılı “Bitki Koruma Ürünleri İle İlgili Yapılacak Denemeler Hakkında Yönetmelik”</a:t>
            </a:r>
          </a:p>
          <a:p>
            <a:endParaRPr lang="tr-TR" dirty="0"/>
          </a:p>
        </p:txBody>
      </p:sp>
      <p:sp>
        <p:nvSpPr>
          <p:cNvPr id="4" name="3 Slayt Numarası Yer Tutucusu"/>
          <p:cNvSpPr>
            <a:spLocks noGrp="1"/>
          </p:cNvSpPr>
          <p:nvPr>
            <p:ph type="sldNum" sz="quarter" idx="12"/>
          </p:nvPr>
        </p:nvSpPr>
        <p:spPr/>
        <p:txBody>
          <a:bodyPr/>
          <a:lstStyle/>
          <a:p>
            <a:pPr>
              <a:defRPr/>
            </a:pPr>
            <a:fld id="{DDAA58E8-8FE7-421E-A585-E3F5B5882639}" type="slidenum">
              <a:rPr lang="tr-TR" smtClean="0"/>
              <a:pPr>
                <a:defRPr/>
              </a:pPr>
              <a:t>3</a:t>
            </a:fld>
            <a:endParaRPr lang="tr-TR"/>
          </a:p>
        </p:txBody>
      </p:sp>
    </p:spTree>
    <p:extLst>
      <p:ext uri="{BB962C8B-B14F-4D97-AF65-F5344CB8AC3E}">
        <p14:creationId xmlns:p14="http://schemas.microsoft.com/office/powerpoint/2010/main" val="4205813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712" y="1268760"/>
            <a:ext cx="3888432" cy="1047016"/>
          </a:xfrm>
        </p:spPr>
        <p:txBody>
          <a:bodyPr/>
          <a:lstStyle/>
          <a:p>
            <a:r>
              <a:rPr lang="tr-TR" b="1" dirty="0"/>
              <a:t>THİRAM</a:t>
            </a:r>
          </a:p>
        </p:txBody>
      </p:sp>
      <p:sp>
        <p:nvSpPr>
          <p:cNvPr id="3" name="İçerik Yer Tutucusu 2"/>
          <p:cNvSpPr>
            <a:spLocks noGrp="1"/>
          </p:cNvSpPr>
          <p:nvPr>
            <p:ph idx="1"/>
          </p:nvPr>
        </p:nvSpPr>
        <p:spPr>
          <a:xfrm>
            <a:off x="827584" y="2852936"/>
            <a:ext cx="7886700" cy="1800200"/>
          </a:xfrm>
        </p:spPr>
        <p:txBody>
          <a:bodyPr/>
          <a:lstStyle/>
          <a:p>
            <a:pPr marL="0" indent="0">
              <a:lnSpc>
                <a:spcPct val="150000"/>
              </a:lnSpc>
              <a:buNone/>
            </a:pPr>
            <a:r>
              <a:rPr lang="tr-TR" dirty="0" smtClean="0"/>
              <a:t>	Ülkemizde </a:t>
            </a:r>
            <a:r>
              <a:rPr lang="tr-TR" dirty="0"/>
              <a:t>söz konusu aktif maddenin kullanımına dair değerlendirme yapmak için ilgili kurum ve kuruluşlardan alınan görüşler doğrultusunda;</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30</a:t>
            </a:fld>
            <a:endParaRPr lang="tr-TR">
              <a:solidFill>
                <a:prstClr val="black">
                  <a:tint val="75000"/>
                </a:prstClr>
              </a:solidFill>
            </a:endParaRPr>
          </a:p>
        </p:txBody>
      </p:sp>
    </p:spTree>
    <p:extLst>
      <p:ext uri="{BB962C8B-B14F-4D97-AF65-F5344CB8AC3E}">
        <p14:creationId xmlns:p14="http://schemas.microsoft.com/office/powerpoint/2010/main" val="2347081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8133764" cy="4968552"/>
          </a:xfrm>
        </p:spPr>
        <p:txBody>
          <a:bodyPr>
            <a:normAutofit/>
          </a:bodyPr>
          <a:lstStyle/>
          <a:p>
            <a:pPr lvl="0">
              <a:lnSpc>
                <a:spcPct val="100000"/>
              </a:lnSpc>
            </a:pPr>
            <a:r>
              <a:rPr lang="tr-TR" dirty="0" smtClean="0"/>
              <a:t>Tohum </a:t>
            </a:r>
            <a:r>
              <a:rPr lang="tr-TR" dirty="0"/>
              <a:t>uygulamalarında birim alana düşen </a:t>
            </a:r>
            <a:r>
              <a:rPr lang="tr-TR" dirty="0" err="1"/>
              <a:t>fungisit</a:t>
            </a:r>
            <a:r>
              <a:rPr lang="tr-TR" dirty="0"/>
              <a:t> miktarı yeşil aksam uygulamalarına oranla çok düşük olması, dolayısıyla çevre kirliliği ve kalıntı açısından riskinin düşük olması, mücadele açısından faydasının yüksek olması,</a:t>
            </a:r>
          </a:p>
          <a:p>
            <a:pPr lvl="0">
              <a:lnSpc>
                <a:spcPct val="100000"/>
              </a:lnSpc>
            </a:pPr>
            <a:r>
              <a:rPr lang="tr-TR" dirty="0"/>
              <a:t>Geniş spektrumlu olması nedeniyle toprak ve tohum kaynaklı birçok patojeni engelleyebilmesi,</a:t>
            </a:r>
          </a:p>
          <a:p>
            <a:pPr lvl="0">
              <a:lnSpc>
                <a:spcPct val="100000"/>
              </a:lnSpc>
            </a:pPr>
            <a:r>
              <a:rPr lang="tr-TR" dirty="0"/>
              <a:t>Yaygın olarak kullanılan bir tohum ilacı </a:t>
            </a:r>
            <a:r>
              <a:rPr lang="tr-TR" dirty="0" smtClean="0"/>
              <a:t>aktif maddesi </a:t>
            </a:r>
            <a:r>
              <a:rPr lang="tr-TR" dirty="0"/>
              <a:t>olması,</a:t>
            </a:r>
          </a:p>
          <a:p>
            <a:pPr lvl="0">
              <a:lnSpc>
                <a:spcPct val="100000"/>
              </a:lnSpc>
            </a:pPr>
            <a:r>
              <a:rPr lang="tr-TR" dirty="0"/>
              <a:t>Hastalıkların tohumla taşınma riskini düşürmesi,</a:t>
            </a:r>
          </a:p>
          <a:p>
            <a:pPr lvl="0">
              <a:lnSpc>
                <a:spcPct val="100000"/>
              </a:lnSpc>
            </a:pPr>
            <a:r>
              <a:rPr lang="tr-TR" dirty="0"/>
              <a:t>Kuş ve kemirgenlere karşı </a:t>
            </a:r>
            <a:r>
              <a:rPr lang="tr-TR" dirty="0" err="1"/>
              <a:t>repellent</a:t>
            </a:r>
            <a:r>
              <a:rPr lang="tr-TR" dirty="0"/>
              <a:t> (kaçırıcı) özelliği olması,</a:t>
            </a:r>
          </a:p>
          <a:p>
            <a:pPr lvl="0">
              <a:lnSpc>
                <a:spcPct val="100000"/>
              </a:lnSpc>
            </a:pPr>
            <a:r>
              <a:rPr lang="tr-TR" dirty="0"/>
              <a:t>Bitkilere </a:t>
            </a:r>
            <a:r>
              <a:rPr lang="tr-TR" dirty="0" err="1"/>
              <a:t>fitotoksik</a:t>
            </a:r>
            <a:r>
              <a:rPr lang="tr-TR" dirty="0"/>
              <a:t> etkisinin olmaması,</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31</a:t>
            </a:fld>
            <a:endParaRPr lang="tr-TR">
              <a:solidFill>
                <a:prstClr val="black">
                  <a:tint val="75000"/>
                </a:prstClr>
              </a:solidFill>
            </a:endParaRPr>
          </a:p>
        </p:txBody>
      </p:sp>
    </p:spTree>
    <p:extLst>
      <p:ext uri="{BB962C8B-B14F-4D97-AF65-F5344CB8AC3E}">
        <p14:creationId xmlns:p14="http://schemas.microsoft.com/office/powerpoint/2010/main" val="4256729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845" y="1828801"/>
            <a:ext cx="7886700" cy="4264495"/>
          </a:xfrm>
        </p:spPr>
        <p:txBody>
          <a:bodyPr>
            <a:normAutofit lnSpcReduction="10000"/>
          </a:bodyPr>
          <a:lstStyle/>
          <a:p>
            <a:pPr lvl="0">
              <a:lnSpc>
                <a:spcPct val="100000"/>
              </a:lnSpc>
            </a:pPr>
            <a:r>
              <a:rPr lang="tr-TR" dirty="0"/>
              <a:t>Fasulyede; fasulye kök çürüklüğüne, Soğanda soğan sürmesine, Şekerpancarında </a:t>
            </a:r>
            <a:r>
              <a:rPr lang="tr-TR" dirty="0" err="1"/>
              <a:t>çökertene,Fındıkta</a:t>
            </a:r>
            <a:r>
              <a:rPr lang="tr-TR" dirty="0"/>
              <a:t>; fındık faresi, yedi uyur; Fidan ve </a:t>
            </a:r>
            <a:r>
              <a:rPr lang="tr-TR" dirty="0" err="1"/>
              <a:t>omcalarda</a:t>
            </a:r>
            <a:r>
              <a:rPr lang="tr-TR" dirty="0"/>
              <a:t>; ada ve tarla tavşanı, zararlı etmenlerine karşı alternatif ruhsatlı aktif madde olmaması,</a:t>
            </a:r>
          </a:p>
          <a:p>
            <a:pPr lvl="0">
              <a:lnSpc>
                <a:spcPct val="100000"/>
              </a:lnSpc>
            </a:pPr>
            <a:r>
              <a:rPr lang="tr-TR" dirty="0"/>
              <a:t>Yasaklanması halinde tohum ilaçlarında önemli bir boşluğun oluşması</a:t>
            </a:r>
          </a:p>
          <a:p>
            <a:pPr marL="0" lvl="0" indent="0">
              <a:lnSpc>
                <a:spcPct val="100000"/>
              </a:lnSpc>
              <a:buNone/>
            </a:pPr>
            <a:r>
              <a:rPr lang="tr-TR" dirty="0" smtClean="0"/>
              <a:t>	</a:t>
            </a:r>
          </a:p>
          <a:p>
            <a:pPr marL="0" lvl="0" indent="0">
              <a:lnSpc>
                <a:spcPct val="100000"/>
              </a:lnSpc>
              <a:buNone/>
            </a:pPr>
            <a:r>
              <a:rPr lang="tr-TR" dirty="0" smtClean="0"/>
              <a:t>gerekçeleri </a:t>
            </a:r>
            <a:r>
              <a:rPr lang="tr-TR" dirty="0"/>
              <a:t>ile ülkemizde söz konusu aktif maddenin </a:t>
            </a:r>
            <a:r>
              <a:rPr lang="tr-TR" sz="2200" b="1" dirty="0"/>
              <a:t>yeşil aksam uygulamasının sonlandırılması, tohum uygulamasının ise devam etmesi </a:t>
            </a:r>
            <a:r>
              <a:rPr lang="tr-TR" sz="2200" b="1" dirty="0" smtClean="0"/>
              <a:t>yönünde görüşler mevcuttur.</a:t>
            </a:r>
          </a:p>
          <a:p>
            <a:pPr marL="0" lvl="0" indent="0">
              <a:lnSpc>
                <a:spcPct val="100000"/>
              </a:lnSpc>
              <a:buNone/>
            </a:pPr>
            <a:endParaRPr lang="tr-TR" sz="2200" b="1" dirty="0"/>
          </a:p>
          <a:p>
            <a:pPr marL="0" lvl="0" indent="0">
              <a:lnSpc>
                <a:spcPct val="100000"/>
              </a:lnSpc>
              <a:buNone/>
            </a:pPr>
            <a:r>
              <a:rPr lang="tr-TR" sz="2800" b="1" dirty="0" smtClean="0">
                <a:solidFill>
                  <a:srgbClr val="FF0000"/>
                </a:solidFill>
              </a:rPr>
              <a:t>	Aralık 2019 ?</a:t>
            </a:r>
            <a:endParaRPr lang="tr-TR" sz="2800" b="1" dirty="0">
              <a:solidFill>
                <a:srgbClr val="FF0000"/>
              </a:solidFill>
            </a:endParaRP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32</a:t>
            </a:fld>
            <a:endParaRPr lang="tr-TR">
              <a:solidFill>
                <a:prstClr val="black">
                  <a:tint val="75000"/>
                </a:prstClr>
              </a:solidFill>
            </a:endParaRPr>
          </a:p>
        </p:txBody>
      </p:sp>
    </p:spTree>
    <p:extLst>
      <p:ext uri="{BB962C8B-B14F-4D97-AF65-F5344CB8AC3E}">
        <p14:creationId xmlns:p14="http://schemas.microsoft.com/office/powerpoint/2010/main" val="84277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20688"/>
            <a:ext cx="7886700" cy="1325562"/>
          </a:xfrm>
        </p:spPr>
        <p:txBody>
          <a:bodyPr>
            <a:normAutofit/>
          </a:bodyPr>
          <a:lstStyle/>
          <a:p>
            <a:pPr algn="ctr"/>
            <a:r>
              <a:rPr lang="tr-TR" sz="2400" b="1" dirty="0">
                <a:latin typeface="Times New Roman" pitchFamily="18" charset="0"/>
                <a:cs typeface="Times New Roman" pitchFamily="18" charset="0"/>
              </a:rPr>
              <a:t>%80 </a:t>
            </a:r>
            <a:r>
              <a:rPr lang="tr-TR" sz="2400" b="1" dirty="0" err="1" smtClean="0">
                <a:latin typeface="Times New Roman" pitchFamily="18" charset="0"/>
                <a:cs typeface="Times New Roman" pitchFamily="18" charset="0"/>
              </a:rPr>
              <a:t>Thiram</a:t>
            </a:r>
            <a:endParaRPr lang="tr-TR" sz="2400" b="1" dirty="0">
              <a:latin typeface="Times New Roman" pitchFamily="18" charset="0"/>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950481255"/>
              </p:ext>
            </p:extLst>
          </p:nvPr>
        </p:nvGraphicFramePr>
        <p:xfrm>
          <a:off x="611560" y="1828800"/>
          <a:ext cx="7727229" cy="4351339"/>
        </p:xfrm>
        <a:graphic>
          <a:graphicData uri="http://schemas.openxmlformats.org/drawingml/2006/table">
            <a:tbl>
              <a:tblPr>
                <a:tableStyleId>{5C22544A-7EE6-4342-B048-85BDC9FD1C3A}</a:tableStyleId>
              </a:tblPr>
              <a:tblGrid>
                <a:gridCol w="974577">
                  <a:extLst>
                    <a:ext uri="{9D8B030D-6E8A-4147-A177-3AD203B41FA5}">
                      <a16:colId xmlns="" xmlns:a16="http://schemas.microsoft.com/office/drawing/2014/main" val="20000"/>
                    </a:ext>
                  </a:extLst>
                </a:gridCol>
                <a:gridCol w="2508117">
                  <a:extLst>
                    <a:ext uri="{9D8B030D-6E8A-4147-A177-3AD203B41FA5}">
                      <a16:colId xmlns="" xmlns:a16="http://schemas.microsoft.com/office/drawing/2014/main" val="20001"/>
                    </a:ext>
                  </a:extLst>
                </a:gridCol>
                <a:gridCol w="859512">
                  <a:extLst>
                    <a:ext uri="{9D8B030D-6E8A-4147-A177-3AD203B41FA5}">
                      <a16:colId xmlns="" xmlns:a16="http://schemas.microsoft.com/office/drawing/2014/main" val="20002"/>
                    </a:ext>
                  </a:extLst>
                </a:gridCol>
                <a:gridCol w="728352">
                  <a:extLst>
                    <a:ext uri="{9D8B030D-6E8A-4147-A177-3AD203B41FA5}">
                      <a16:colId xmlns="" xmlns:a16="http://schemas.microsoft.com/office/drawing/2014/main" val="20003"/>
                    </a:ext>
                  </a:extLst>
                </a:gridCol>
                <a:gridCol w="1696697">
                  <a:extLst>
                    <a:ext uri="{9D8B030D-6E8A-4147-A177-3AD203B41FA5}">
                      <a16:colId xmlns="" xmlns:a16="http://schemas.microsoft.com/office/drawing/2014/main" val="20004"/>
                    </a:ext>
                  </a:extLst>
                </a:gridCol>
                <a:gridCol w="959974">
                  <a:extLst>
                    <a:ext uri="{9D8B030D-6E8A-4147-A177-3AD203B41FA5}">
                      <a16:colId xmlns="" xmlns:a16="http://schemas.microsoft.com/office/drawing/2014/main" val="20005"/>
                    </a:ext>
                  </a:extLst>
                </a:gridCol>
              </a:tblGrid>
              <a:tr h="448507">
                <a:tc>
                  <a:txBody>
                    <a:bodyPr/>
                    <a:lstStyle/>
                    <a:p>
                      <a:pPr algn="ctr" fontAlgn="ctr"/>
                      <a:r>
                        <a:rPr lang="tr-TR" sz="1000" b="1" u="none" strike="noStrike" dirty="0">
                          <a:effectLst/>
                        </a:rPr>
                        <a:t>BİTKİ</a:t>
                      </a:r>
                      <a:endParaRPr lang="tr-TR" sz="1000" b="1" i="0" u="none" strike="noStrike" dirty="0">
                        <a:effectLst/>
                        <a:latin typeface="Times New Roman"/>
                      </a:endParaRPr>
                    </a:p>
                  </a:txBody>
                  <a:tcPr marL="8155" marR="8155" marT="8155" marB="0" anchor="ctr"/>
                </a:tc>
                <a:tc>
                  <a:txBody>
                    <a:bodyPr/>
                    <a:lstStyle/>
                    <a:p>
                      <a:pPr algn="ctr" fontAlgn="ctr"/>
                      <a:r>
                        <a:rPr lang="tr-TR" sz="1000" b="1" u="none" strike="noStrike" dirty="0">
                          <a:effectLst/>
                        </a:rPr>
                        <a:t>ZARARLI ORGANİZMA</a:t>
                      </a:r>
                      <a:endParaRPr lang="tr-TR" sz="1000" b="1" i="0" u="none" strike="noStrike" dirty="0">
                        <a:effectLst/>
                        <a:latin typeface="Times New Roman"/>
                      </a:endParaRPr>
                    </a:p>
                  </a:txBody>
                  <a:tcPr marL="8155" marR="8155" marT="8155" marB="0" anchor="ctr"/>
                </a:tc>
                <a:tc>
                  <a:txBody>
                    <a:bodyPr/>
                    <a:lstStyle/>
                    <a:p>
                      <a:pPr algn="l" fontAlgn="ctr"/>
                      <a:r>
                        <a:rPr lang="tr-TR" sz="1000" b="1" u="none" strike="noStrike" dirty="0">
                          <a:effectLst/>
                        </a:rPr>
                        <a:t>AKTİF MADDE</a:t>
                      </a:r>
                      <a:endParaRPr lang="tr-TR" sz="1000" b="1" i="0" u="none" strike="noStrike" dirty="0">
                        <a:effectLst/>
                        <a:latin typeface="Times New Roman"/>
                      </a:endParaRPr>
                    </a:p>
                  </a:txBody>
                  <a:tcPr marL="8155" marR="8155" marT="8155" marB="0" anchor="ctr"/>
                </a:tc>
                <a:tc>
                  <a:txBody>
                    <a:bodyPr/>
                    <a:lstStyle/>
                    <a:p>
                      <a:pPr algn="ctr" fontAlgn="ctr"/>
                      <a:r>
                        <a:rPr lang="tr-TR" sz="1000" b="1" u="none" strike="noStrike" dirty="0">
                          <a:effectLst/>
                        </a:rPr>
                        <a:t>RUHSAT GRUBU</a:t>
                      </a:r>
                      <a:endParaRPr lang="tr-TR" sz="1000" b="1" i="0" u="none" strike="noStrike" dirty="0">
                        <a:effectLst/>
                        <a:latin typeface="Times New Roman"/>
                      </a:endParaRPr>
                    </a:p>
                  </a:txBody>
                  <a:tcPr marL="8155" marR="8155" marT="8155" marB="0" anchor="ctr"/>
                </a:tc>
                <a:tc>
                  <a:txBody>
                    <a:bodyPr/>
                    <a:lstStyle/>
                    <a:p>
                      <a:pPr algn="l" fontAlgn="ctr"/>
                      <a:r>
                        <a:rPr lang="tr-TR" sz="1000" b="1" u="none" strike="noStrike" dirty="0">
                          <a:effectLst/>
                        </a:rPr>
                        <a:t>DOZU</a:t>
                      </a:r>
                      <a:endParaRPr lang="tr-TR" sz="1000" b="1" i="0" u="none" strike="noStrike" dirty="0">
                        <a:effectLst/>
                        <a:latin typeface="Times New Roman"/>
                      </a:endParaRPr>
                    </a:p>
                  </a:txBody>
                  <a:tcPr marL="8155" marR="8155" marT="8155" marB="0" anchor="ctr"/>
                </a:tc>
                <a:tc>
                  <a:txBody>
                    <a:bodyPr/>
                    <a:lstStyle/>
                    <a:p>
                      <a:pPr algn="ctr" fontAlgn="ctr"/>
                      <a:r>
                        <a:rPr lang="tr-TR" sz="1000" b="1" u="none" strike="noStrike" dirty="0">
                          <a:effectLst/>
                        </a:rPr>
                        <a:t>ILAÇ HASAT ARASI SÜRE</a:t>
                      </a:r>
                      <a:endParaRPr lang="tr-TR" sz="1000" b="1" i="0" u="none" strike="noStrike" dirty="0">
                        <a:effectLst/>
                        <a:latin typeface="Times New Roman"/>
                      </a:endParaRPr>
                    </a:p>
                  </a:txBody>
                  <a:tcPr marL="8155" marR="8155" marT="8155" marB="0" anchor="ctr"/>
                </a:tc>
                <a:extLst>
                  <a:ext uri="{0D108BD9-81ED-4DB2-BD59-A6C34878D82A}">
                    <a16:rowId xmlns="" xmlns:a16="http://schemas.microsoft.com/office/drawing/2014/main" val="10000"/>
                  </a:ext>
                </a:extLst>
              </a:tr>
              <a:tr h="544733">
                <a:tc>
                  <a:txBody>
                    <a:bodyPr/>
                    <a:lstStyle/>
                    <a:p>
                      <a:pPr algn="ctr" fontAlgn="ctr"/>
                      <a:r>
                        <a:rPr lang="tr-TR" sz="1000" u="none" strike="noStrike" dirty="0">
                          <a:effectLst/>
                        </a:rPr>
                        <a:t>HIYAR (Sera)</a:t>
                      </a:r>
                      <a:endParaRPr lang="tr-TR" sz="1000" b="0" i="0" u="none" strike="noStrike" dirty="0">
                        <a:solidFill>
                          <a:srgbClr val="000000"/>
                        </a:solidFill>
                        <a:effectLst/>
                        <a:latin typeface="Calibri"/>
                      </a:endParaRPr>
                    </a:p>
                  </a:txBody>
                  <a:tcPr marL="8155" marR="8155" marT="8155" marB="0" anchor="ctr"/>
                </a:tc>
                <a:tc>
                  <a:txBody>
                    <a:bodyPr/>
                    <a:lstStyle/>
                    <a:p>
                      <a:pPr algn="ctr" fontAlgn="ctr"/>
                      <a:r>
                        <a:rPr lang="tr-TR" sz="1000" u="none" strike="noStrike" dirty="0">
                          <a:effectLst/>
                        </a:rPr>
                        <a:t>ÇÖKERTEN KÖK ÇÜRÜKLÜĞÜ (</a:t>
                      </a:r>
                      <a:r>
                        <a:rPr lang="tr-TR" sz="1000" u="none" strike="noStrike" dirty="0" err="1">
                          <a:effectLst/>
                        </a:rPr>
                        <a:t>Pythium</a:t>
                      </a:r>
                      <a:r>
                        <a:rPr lang="tr-TR" sz="1000" u="none" strike="noStrike" dirty="0">
                          <a:effectLst/>
                        </a:rPr>
                        <a:t> </a:t>
                      </a:r>
                      <a:r>
                        <a:rPr lang="tr-TR" sz="1000" u="none" strike="noStrike" dirty="0" err="1">
                          <a:effectLst/>
                        </a:rPr>
                        <a:t>spp</a:t>
                      </a:r>
                      <a:r>
                        <a:rPr lang="tr-TR" sz="1000" u="none" strike="noStrike" dirty="0">
                          <a:effectLst/>
                        </a:rPr>
                        <a:t>., </a:t>
                      </a:r>
                      <a:r>
                        <a:rPr lang="tr-TR" sz="1000" u="none" strike="noStrike" dirty="0" err="1">
                          <a:effectLst/>
                        </a:rPr>
                        <a:t>Rhizoctonia</a:t>
                      </a:r>
                      <a:r>
                        <a:rPr lang="tr-TR" sz="1000" u="none" strike="noStrike" dirty="0">
                          <a:effectLst/>
                        </a:rPr>
                        <a:t> </a:t>
                      </a:r>
                      <a:r>
                        <a:rPr lang="tr-TR" sz="1000" u="none" strike="noStrike" dirty="0" err="1">
                          <a:effectLst/>
                        </a:rPr>
                        <a:t>spp</a:t>
                      </a:r>
                      <a:r>
                        <a:rPr lang="tr-TR" sz="1000" u="none" strike="noStrike" dirty="0">
                          <a:effectLst/>
                        </a:rPr>
                        <a:t>., </a:t>
                      </a:r>
                      <a:r>
                        <a:rPr lang="tr-TR" sz="1000" u="none" strike="noStrike" dirty="0" err="1">
                          <a:effectLst/>
                        </a:rPr>
                        <a:t>Fusarium</a:t>
                      </a:r>
                      <a:r>
                        <a:rPr lang="tr-TR" sz="1000" u="none" strike="noStrike" dirty="0">
                          <a:effectLst/>
                        </a:rPr>
                        <a:t> </a:t>
                      </a:r>
                      <a:r>
                        <a:rPr lang="tr-TR" sz="1000" u="none" strike="noStrike" dirty="0" err="1">
                          <a:effectLst/>
                        </a:rPr>
                        <a:t>spp</a:t>
                      </a:r>
                      <a:r>
                        <a:rPr lang="tr-TR" sz="1000" u="none" strike="noStrike" dirty="0">
                          <a:effectLst/>
                        </a:rPr>
                        <a:t>., </a:t>
                      </a:r>
                      <a:r>
                        <a:rPr lang="tr-TR" sz="1000" u="none" strike="noStrike" dirty="0" err="1">
                          <a:effectLst/>
                        </a:rPr>
                        <a:t>Alternaria</a:t>
                      </a:r>
                      <a:r>
                        <a:rPr lang="tr-TR" sz="1000" u="none" strike="noStrike" dirty="0">
                          <a:effectLst/>
                        </a:rPr>
                        <a:t> </a:t>
                      </a:r>
                      <a:r>
                        <a:rPr lang="tr-TR" sz="1000" u="none" strike="noStrike" dirty="0" err="1">
                          <a:effectLst/>
                        </a:rPr>
                        <a:t>spp</a:t>
                      </a:r>
                      <a:r>
                        <a:rPr lang="tr-TR" sz="1000" u="none" strike="noStrike" dirty="0">
                          <a:effectLst/>
                        </a:rPr>
                        <a:t>., </a:t>
                      </a:r>
                      <a:r>
                        <a:rPr lang="tr-TR" sz="1000" u="none" strike="noStrike" dirty="0" err="1">
                          <a:effectLst/>
                        </a:rPr>
                        <a:t>Sclerotinia</a:t>
                      </a:r>
                      <a:r>
                        <a:rPr lang="tr-TR" sz="1000" u="none" strike="noStrike" dirty="0">
                          <a:effectLst/>
                        </a:rPr>
                        <a:t> </a:t>
                      </a:r>
                      <a:r>
                        <a:rPr lang="tr-TR" sz="1000" u="none" strike="noStrike" dirty="0" err="1">
                          <a:effectLst/>
                        </a:rPr>
                        <a:t>spp</a:t>
                      </a:r>
                      <a:r>
                        <a:rPr lang="tr-TR" sz="1000" u="none" strike="noStrike" dirty="0">
                          <a:effectLst/>
                        </a:rPr>
                        <a:t>.)</a:t>
                      </a:r>
                      <a:endParaRPr lang="tr-TR" sz="1000" b="0" i="0" u="none" strike="noStrike" dirty="0">
                        <a:solidFill>
                          <a:srgbClr val="000000"/>
                        </a:solidFill>
                        <a:effectLst/>
                        <a:latin typeface="Calibri"/>
                      </a:endParaRPr>
                    </a:p>
                  </a:txBody>
                  <a:tcPr marL="8155" marR="8155" marT="8155" marB="0" anchor="ctr"/>
                </a:tc>
                <a:tc>
                  <a:txBody>
                    <a:bodyPr/>
                    <a:lstStyle/>
                    <a:p>
                      <a:pPr algn="ctr" fontAlgn="ctr"/>
                      <a:r>
                        <a:rPr lang="tr-TR" sz="1000" u="none" strike="noStrike" dirty="0">
                          <a:effectLst/>
                        </a:rPr>
                        <a:t>%80 </a:t>
                      </a:r>
                      <a:r>
                        <a:rPr lang="tr-TR" sz="1000" u="none" strike="noStrike" dirty="0" err="1">
                          <a:effectLst/>
                        </a:rPr>
                        <a:t>Thiram</a:t>
                      </a:r>
                      <a:endParaRPr lang="tr-TR" sz="1000" b="0" i="0" u="none" strike="noStrike" dirty="0">
                        <a:solidFill>
                          <a:srgbClr val="000000"/>
                        </a:solidFill>
                        <a:effectLst/>
                        <a:latin typeface="Calibri"/>
                      </a:endParaRPr>
                    </a:p>
                  </a:txBody>
                  <a:tcPr marL="8155" marR="8155" marT="8155" marB="0" anchor="ctr"/>
                </a:tc>
                <a:tc>
                  <a:txBody>
                    <a:bodyPr/>
                    <a:lstStyle/>
                    <a:p>
                      <a:pPr algn="ctr" fontAlgn="ctr"/>
                      <a:r>
                        <a:rPr lang="tr-TR" sz="1000" u="none" strike="noStrike" dirty="0" err="1">
                          <a:effectLst/>
                        </a:rPr>
                        <a:t>Fungisit</a:t>
                      </a:r>
                      <a:endParaRPr lang="tr-TR" sz="1000" b="0" i="0" u="none" strike="noStrike" dirty="0">
                        <a:solidFill>
                          <a:srgbClr val="000000"/>
                        </a:solidFill>
                        <a:effectLst/>
                        <a:latin typeface="Calibri"/>
                      </a:endParaRPr>
                    </a:p>
                  </a:txBody>
                  <a:tcPr marL="8155" marR="8155" marT="8155" marB="0" anchor="ctr"/>
                </a:tc>
                <a:tc>
                  <a:txBody>
                    <a:bodyPr/>
                    <a:lstStyle/>
                    <a:p>
                      <a:pPr algn="ctr" fontAlgn="ctr"/>
                      <a:r>
                        <a:rPr lang="nb-NO" sz="1000" u="none" strike="noStrike" dirty="0">
                          <a:effectLst/>
                        </a:rPr>
                        <a:t>200 g/100 kg tohum </a:t>
                      </a:r>
                      <a:r>
                        <a:rPr lang="tr-TR" sz="1000" u="none" strike="noStrike" dirty="0" smtClean="0">
                          <a:effectLst/>
                        </a:rPr>
                        <a:t>      </a:t>
                      </a:r>
                      <a:r>
                        <a:rPr lang="nb-NO" sz="1000" u="none" strike="noStrike" dirty="0" smtClean="0">
                          <a:effectLst/>
                        </a:rPr>
                        <a:t>(</a:t>
                      </a:r>
                      <a:r>
                        <a:rPr lang="nb-NO" sz="1000" u="none" strike="noStrike" dirty="0">
                          <a:effectLst/>
                        </a:rPr>
                        <a:t>Fidelikte tohum ilaçlaması)</a:t>
                      </a:r>
                      <a:endParaRPr lang="nb-NO" sz="1000" b="0" i="0" u="none" strike="noStrike" dirty="0">
                        <a:solidFill>
                          <a:srgbClr val="000000"/>
                        </a:solidFill>
                        <a:effectLst/>
                        <a:latin typeface="Calibri"/>
                      </a:endParaRPr>
                    </a:p>
                  </a:txBody>
                  <a:tcPr marL="8155" marR="8155" marT="8155" marB="0" anchor="ctr"/>
                </a:tc>
                <a:tc>
                  <a:txBody>
                    <a:bodyPr/>
                    <a:lstStyle/>
                    <a:p>
                      <a:pPr algn="ctr" fontAlgn="ctr"/>
                      <a:endParaRPr lang="tr-TR" sz="1000" b="0" i="0" u="none" strike="noStrike" dirty="0">
                        <a:solidFill>
                          <a:srgbClr val="000000"/>
                        </a:solidFill>
                        <a:effectLst/>
                        <a:latin typeface="Calibri"/>
                      </a:endParaRPr>
                    </a:p>
                  </a:txBody>
                  <a:tcPr marL="8155" marR="8155" marT="8155" marB="0" anchor="ctr"/>
                </a:tc>
                <a:extLst>
                  <a:ext uri="{0D108BD9-81ED-4DB2-BD59-A6C34878D82A}">
                    <a16:rowId xmlns="" xmlns:a16="http://schemas.microsoft.com/office/drawing/2014/main" val="10001"/>
                  </a:ext>
                </a:extLst>
              </a:tr>
              <a:tr h="544733">
                <a:tc>
                  <a:txBody>
                    <a:bodyPr/>
                    <a:lstStyle/>
                    <a:p>
                      <a:pPr algn="ctr" fontAlgn="ctr"/>
                      <a:r>
                        <a:rPr lang="tr-TR" sz="1000" u="none" strike="noStrike">
                          <a:effectLst/>
                        </a:rPr>
                        <a:t>KARPUZ</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nl-NL" sz="1000" u="none" strike="noStrike" dirty="0">
                          <a:effectLst/>
                        </a:rPr>
                        <a:t>Kabakgillerde antraknoz (Colletotrichum orbiculare = Colletotrichum lagenarium)</a:t>
                      </a:r>
                      <a:endParaRPr lang="nl-NL" sz="1000" b="0" i="0" u="none" strike="noStrike" dirty="0">
                        <a:solidFill>
                          <a:srgbClr val="000000"/>
                        </a:solidFill>
                        <a:effectLst/>
                        <a:latin typeface="Calibri"/>
                      </a:endParaRPr>
                    </a:p>
                  </a:txBody>
                  <a:tcPr marL="8155" marR="8155" marT="8155" marB="0" anchor="ctr"/>
                </a:tc>
                <a:tc>
                  <a:txBody>
                    <a:bodyPr/>
                    <a:lstStyle/>
                    <a:p>
                      <a:pPr algn="ctr" fontAlgn="ctr"/>
                      <a:r>
                        <a:rPr lang="tr-TR" sz="1000" u="none" strike="noStrike">
                          <a:effectLst/>
                        </a:rPr>
                        <a:t>%80 Thiram</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dirty="0" err="1">
                          <a:effectLst/>
                        </a:rPr>
                        <a:t>Fungisit</a:t>
                      </a:r>
                      <a:endParaRPr lang="tr-TR" sz="1000" b="0" i="0" u="none" strike="noStrike" dirty="0">
                        <a:solidFill>
                          <a:srgbClr val="000000"/>
                        </a:solidFill>
                        <a:effectLst/>
                        <a:latin typeface="Calibri"/>
                      </a:endParaRPr>
                    </a:p>
                  </a:txBody>
                  <a:tcPr marL="8155" marR="8155" marT="8155" marB="0" anchor="ctr"/>
                </a:tc>
                <a:tc>
                  <a:txBody>
                    <a:bodyPr/>
                    <a:lstStyle/>
                    <a:p>
                      <a:pPr algn="ctr" fontAlgn="ctr"/>
                      <a:r>
                        <a:rPr lang="pl-PL" sz="1000" u="none" strike="noStrike">
                          <a:effectLst/>
                        </a:rPr>
                        <a:t>300 gr/ 100 kg tohum</a:t>
                      </a:r>
                      <a:endParaRPr lang="pl-PL"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dirty="0">
                          <a:effectLst/>
                        </a:rPr>
                        <a:t> </a:t>
                      </a:r>
                      <a:endParaRPr lang="tr-TR" sz="1000" b="0" i="0" u="none" strike="noStrike" dirty="0">
                        <a:solidFill>
                          <a:srgbClr val="000000"/>
                        </a:solidFill>
                        <a:effectLst/>
                        <a:latin typeface="Calibri"/>
                      </a:endParaRPr>
                    </a:p>
                  </a:txBody>
                  <a:tcPr marL="8155" marR="8155" marT="8155" marB="0" anchor="ctr"/>
                </a:tc>
                <a:extLst>
                  <a:ext uri="{0D108BD9-81ED-4DB2-BD59-A6C34878D82A}">
                    <a16:rowId xmlns="" xmlns:a16="http://schemas.microsoft.com/office/drawing/2014/main" val="10002"/>
                  </a:ext>
                </a:extLst>
              </a:tr>
              <a:tr h="544733">
                <a:tc>
                  <a:txBody>
                    <a:bodyPr/>
                    <a:lstStyle/>
                    <a:p>
                      <a:pPr algn="ctr" fontAlgn="ctr"/>
                      <a:r>
                        <a:rPr lang="tr-TR" sz="1000" u="none" strike="noStrike">
                          <a:effectLst/>
                        </a:rPr>
                        <a:t>KAVUN</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nl-NL" sz="1000" u="none" strike="noStrike">
                          <a:effectLst/>
                        </a:rPr>
                        <a:t>Kabakgillerde antraknoz (Colletotrichum orbiculare = Colletotrichum lagenarium)</a:t>
                      </a:r>
                      <a:endParaRPr lang="nl-NL"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dirty="0">
                          <a:effectLst/>
                        </a:rPr>
                        <a:t>%80 </a:t>
                      </a:r>
                      <a:r>
                        <a:rPr lang="tr-TR" sz="1000" u="none" strike="noStrike" dirty="0" err="1">
                          <a:effectLst/>
                        </a:rPr>
                        <a:t>Thiram</a:t>
                      </a:r>
                      <a:endParaRPr lang="tr-TR" sz="1000" b="0" i="0" u="none" strike="noStrike" dirty="0">
                        <a:solidFill>
                          <a:srgbClr val="000000"/>
                        </a:solidFill>
                        <a:effectLst/>
                        <a:latin typeface="Calibri"/>
                      </a:endParaRPr>
                    </a:p>
                  </a:txBody>
                  <a:tcPr marL="8155" marR="8155" marT="8155"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pl-PL" sz="1000" u="none" strike="noStrike">
                          <a:effectLst/>
                        </a:rPr>
                        <a:t>300 gr / 100 kg tohum</a:t>
                      </a:r>
                      <a:endParaRPr lang="pl-PL"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 </a:t>
                      </a:r>
                      <a:endParaRPr lang="tr-TR" sz="1000" b="0" i="0" u="none" strike="noStrike">
                        <a:solidFill>
                          <a:srgbClr val="000000"/>
                        </a:solidFill>
                        <a:effectLst/>
                        <a:latin typeface="Calibri"/>
                      </a:endParaRPr>
                    </a:p>
                  </a:txBody>
                  <a:tcPr marL="8155" marR="8155" marT="8155" marB="0" anchor="ctr"/>
                </a:tc>
                <a:extLst>
                  <a:ext uri="{0D108BD9-81ED-4DB2-BD59-A6C34878D82A}">
                    <a16:rowId xmlns="" xmlns:a16="http://schemas.microsoft.com/office/drawing/2014/main" val="10003"/>
                  </a:ext>
                </a:extLst>
              </a:tr>
              <a:tr h="544733">
                <a:tc>
                  <a:txBody>
                    <a:bodyPr/>
                    <a:lstStyle/>
                    <a:p>
                      <a:pPr algn="ctr" fontAlgn="ctr"/>
                      <a:r>
                        <a:rPr lang="tr-TR" sz="1000" u="none" strike="noStrike" dirty="0">
                          <a:effectLst/>
                        </a:rPr>
                        <a:t>KAVUN, KARPUZ, HIYAR</a:t>
                      </a:r>
                      <a:endParaRPr lang="tr-TR" sz="1000" b="0" i="0" u="none" strike="noStrike" dirty="0">
                        <a:solidFill>
                          <a:srgbClr val="000000"/>
                        </a:solidFill>
                        <a:effectLst/>
                        <a:latin typeface="Calibri"/>
                      </a:endParaRPr>
                    </a:p>
                  </a:txBody>
                  <a:tcPr marL="8155" marR="8155" marT="8155" marB="0" anchor="ctr"/>
                </a:tc>
                <a:tc>
                  <a:txBody>
                    <a:bodyPr/>
                    <a:lstStyle/>
                    <a:p>
                      <a:pPr algn="ctr" fontAlgn="ctr"/>
                      <a:r>
                        <a:rPr lang="nl-NL" sz="1000" u="none" strike="noStrike" dirty="0">
                          <a:effectLst/>
                        </a:rPr>
                        <a:t>Kabakgillerde antraknoz (Colletotrichum orbiculare = Colletotrichum lagenarium)</a:t>
                      </a:r>
                      <a:endParaRPr lang="nl-NL" sz="1000" b="0" i="0" u="none" strike="noStrike" dirty="0">
                        <a:solidFill>
                          <a:srgbClr val="000000"/>
                        </a:solidFill>
                        <a:effectLst/>
                        <a:latin typeface="Calibri"/>
                      </a:endParaRPr>
                    </a:p>
                  </a:txBody>
                  <a:tcPr marL="8155" marR="8155" marT="8155" marB="0" anchor="ctr"/>
                </a:tc>
                <a:tc>
                  <a:txBody>
                    <a:bodyPr/>
                    <a:lstStyle/>
                    <a:p>
                      <a:pPr algn="ctr" fontAlgn="ctr"/>
                      <a:r>
                        <a:rPr lang="tr-TR" sz="1000" u="none" strike="noStrike">
                          <a:effectLst/>
                        </a:rPr>
                        <a:t>%80 Thiram</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pl-PL" sz="1000" u="none" strike="noStrike" dirty="0">
                          <a:effectLst/>
                        </a:rPr>
                        <a:t>300 gr / 100 kg tohum</a:t>
                      </a:r>
                      <a:endParaRPr lang="pl-PL" sz="1000" b="0" i="0" u="none" strike="noStrike" dirty="0">
                        <a:solidFill>
                          <a:srgbClr val="000000"/>
                        </a:solidFill>
                        <a:effectLst/>
                        <a:latin typeface="Calibri"/>
                      </a:endParaRPr>
                    </a:p>
                  </a:txBody>
                  <a:tcPr marL="8155" marR="8155" marT="8155" marB="0" anchor="ctr"/>
                </a:tc>
                <a:tc>
                  <a:txBody>
                    <a:bodyPr/>
                    <a:lstStyle/>
                    <a:p>
                      <a:pPr algn="ctr" fontAlgn="ctr"/>
                      <a:r>
                        <a:rPr lang="tr-TR" sz="1000" u="none" strike="noStrike">
                          <a:effectLst/>
                        </a:rPr>
                        <a:t> </a:t>
                      </a:r>
                      <a:endParaRPr lang="tr-TR" sz="1000" b="0" i="0" u="none" strike="noStrike">
                        <a:solidFill>
                          <a:srgbClr val="000000"/>
                        </a:solidFill>
                        <a:effectLst/>
                        <a:latin typeface="Calibri"/>
                      </a:endParaRPr>
                    </a:p>
                  </a:txBody>
                  <a:tcPr marL="8155" marR="8155" marT="8155" marB="0" anchor="ctr"/>
                </a:tc>
                <a:extLst>
                  <a:ext uri="{0D108BD9-81ED-4DB2-BD59-A6C34878D82A}">
                    <a16:rowId xmlns="" xmlns:a16="http://schemas.microsoft.com/office/drawing/2014/main" val="10004"/>
                  </a:ext>
                </a:extLst>
              </a:tr>
              <a:tr h="544733">
                <a:tc>
                  <a:txBody>
                    <a:bodyPr/>
                    <a:lstStyle/>
                    <a:p>
                      <a:pPr algn="ctr" fontAlgn="ctr"/>
                      <a:r>
                        <a:rPr lang="tr-TR" sz="1000" u="none" strike="noStrike">
                          <a:effectLst/>
                        </a:rPr>
                        <a:t>NOHUT</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Nohut antraknozu (Ascochyta rabiei)</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%80 Thiram</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dirty="0">
                          <a:effectLst/>
                        </a:rPr>
                        <a:t>300 g / 100 kg tohum  , </a:t>
                      </a:r>
                      <a:r>
                        <a:rPr lang="tr-TR" sz="1000" u="none" strike="noStrike" dirty="0" smtClean="0">
                          <a:effectLst/>
                        </a:rPr>
                        <a:t>            </a:t>
                      </a:r>
                      <a:r>
                        <a:rPr lang="tr-TR" sz="1000" u="none" strike="noStrike" dirty="0" smtClean="0">
                          <a:solidFill>
                            <a:srgbClr val="FF0000"/>
                          </a:solidFill>
                          <a:effectLst/>
                        </a:rPr>
                        <a:t>200 </a:t>
                      </a:r>
                      <a:r>
                        <a:rPr lang="tr-TR" sz="1000" u="none" strike="noStrike" dirty="0">
                          <a:solidFill>
                            <a:srgbClr val="FF0000"/>
                          </a:solidFill>
                          <a:effectLst/>
                        </a:rPr>
                        <a:t>g / 100 </a:t>
                      </a:r>
                      <a:r>
                        <a:rPr lang="tr-TR" sz="1000" u="none" strike="noStrike" dirty="0" err="1">
                          <a:solidFill>
                            <a:srgbClr val="FF0000"/>
                          </a:solidFill>
                          <a:effectLst/>
                        </a:rPr>
                        <a:t>lt</a:t>
                      </a:r>
                      <a:r>
                        <a:rPr lang="tr-TR" sz="1000" u="none" strike="noStrike" dirty="0">
                          <a:solidFill>
                            <a:srgbClr val="FF0000"/>
                          </a:solidFill>
                          <a:effectLst/>
                        </a:rPr>
                        <a:t>. su (Yeşil aksam ilaçlaması)</a:t>
                      </a:r>
                      <a:endParaRPr lang="tr-TR" sz="1000" b="0" i="0" u="none" strike="noStrike" dirty="0">
                        <a:solidFill>
                          <a:srgbClr val="FF0000"/>
                        </a:solidFill>
                        <a:effectLst/>
                        <a:latin typeface="Calibri"/>
                      </a:endParaRPr>
                    </a:p>
                  </a:txBody>
                  <a:tcPr marL="8155" marR="8155" marT="8155" marB="0" anchor="ctr"/>
                </a:tc>
                <a:tc>
                  <a:txBody>
                    <a:bodyPr/>
                    <a:lstStyle/>
                    <a:p>
                      <a:pPr algn="ctr" fontAlgn="ctr"/>
                      <a:r>
                        <a:rPr lang="tr-TR" sz="1000" u="none" strike="noStrike" dirty="0">
                          <a:effectLst/>
                        </a:rPr>
                        <a:t>14 gün</a:t>
                      </a:r>
                      <a:endParaRPr lang="tr-TR" sz="1000" b="0" i="0" u="none" strike="noStrike" dirty="0">
                        <a:solidFill>
                          <a:srgbClr val="000000"/>
                        </a:solidFill>
                        <a:effectLst/>
                        <a:latin typeface="Calibri"/>
                      </a:endParaRPr>
                    </a:p>
                  </a:txBody>
                  <a:tcPr marL="8155" marR="8155" marT="8155" marB="0" anchor="ctr"/>
                </a:tc>
                <a:extLst>
                  <a:ext uri="{0D108BD9-81ED-4DB2-BD59-A6C34878D82A}">
                    <a16:rowId xmlns="" xmlns:a16="http://schemas.microsoft.com/office/drawing/2014/main" val="10005"/>
                  </a:ext>
                </a:extLst>
              </a:tr>
              <a:tr h="634434">
                <a:tc>
                  <a:txBody>
                    <a:bodyPr/>
                    <a:lstStyle/>
                    <a:p>
                      <a:pPr algn="ctr" fontAlgn="ctr"/>
                      <a:r>
                        <a:rPr lang="tr-TR" sz="1000" u="none" strike="noStrike">
                          <a:effectLst/>
                        </a:rPr>
                        <a:t>SEBZE FİDELERİ</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Sebze fidelerinde çökerten ve kök çürüklüğü (Pythium spp., Rhizoctonia spp., Fusarium spp., Alternaria spp., Sclerotinia spp., Phytophthora spp.)</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%80 Thiram</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dirty="0">
                          <a:effectLst/>
                        </a:rPr>
                        <a:t>200 g / 100 kg (tohum)</a:t>
                      </a:r>
                      <a:br>
                        <a:rPr lang="tr-TR" sz="1000" u="none" strike="noStrike" dirty="0">
                          <a:effectLst/>
                        </a:rPr>
                      </a:br>
                      <a:r>
                        <a:rPr lang="tr-TR" sz="1000" u="none" strike="noStrike" dirty="0">
                          <a:solidFill>
                            <a:srgbClr val="FF0000"/>
                          </a:solidFill>
                          <a:effectLst/>
                        </a:rPr>
                        <a:t>200 g/100 L su (yeşil aksam)</a:t>
                      </a:r>
                      <a:endParaRPr lang="tr-TR" sz="1000" b="0" i="0" u="none" strike="noStrike" dirty="0">
                        <a:solidFill>
                          <a:srgbClr val="FF0000"/>
                        </a:solidFill>
                        <a:effectLst/>
                        <a:latin typeface="Calibri"/>
                      </a:endParaRPr>
                    </a:p>
                  </a:txBody>
                  <a:tcPr marL="8155" marR="8155" marT="8155" marB="0" anchor="ctr"/>
                </a:tc>
                <a:tc>
                  <a:txBody>
                    <a:bodyPr/>
                    <a:lstStyle/>
                    <a:p>
                      <a:pPr algn="ctr" fontAlgn="ctr"/>
                      <a:r>
                        <a:rPr lang="tr-TR" sz="1000" u="none" strike="noStrike" dirty="0">
                          <a:effectLst/>
                        </a:rPr>
                        <a:t> </a:t>
                      </a:r>
                      <a:endParaRPr lang="tr-TR" sz="1000" b="0" i="0" u="none" strike="noStrike" dirty="0">
                        <a:solidFill>
                          <a:srgbClr val="000000"/>
                        </a:solidFill>
                        <a:effectLst/>
                        <a:latin typeface="Calibri"/>
                      </a:endParaRPr>
                    </a:p>
                  </a:txBody>
                  <a:tcPr marL="8155" marR="8155" marT="8155" marB="0" anchor="ctr"/>
                </a:tc>
                <a:extLst>
                  <a:ext uri="{0D108BD9-81ED-4DB2-BD59-A6C34878D82A}">
                    <a16:rowId xmlns="" xmlns:a16="http://schemas.microsoft.com/office/drawing/2014/main" val="10006"/>
                  </a:ext>
                </a:extLst>
              </a:tr>
              <a:tr h="544733">
                <a:tc>
                  <a:txBody>
                    <a:bodyPr/>
                    <a:lstStyle/>
                    <a:p>
                      <a:pPr algn="ctr" fontAlgn="ctr"/>
                      <a:r>
                        <a:rPr lang="tr-TR" sz="1000" u="none" strike="noStrike">
                          <a:effectLst/>
                        </a:rPr>
                        <a:t>ŞEKERPANCARI</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Şeker pancarında çökerten (Kök yanıklığı) (Phoma betae)</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%80 Thiram</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a:effectLst/>
                        </a:rPr>
                        <a:t>400 g / 100 kg tohum</a:t>
                      </a:r>
                      <a:endParaRPr lang="tr-TR" sz="1000" b="0" i="0" u="none" strike="noStrike">
                        <a:solidFill>
                          <a:srgbClr val="000000"/>
                        </a:solidFill>
                        <a:effectLst/>
                        <a:latin typeface="Calibri"/>
                      </a:endParaRPr>
                    </a:p>
                  </a:txBody>
                  <a:tcPr marL="8155" marR="8155" marT="8155" marB="0" anchor="ctr"/>
                </a:tc>
                <a:tc>
                  <a:txBody>
                    <a:bodyPr/>
                    <a:lstStyle/>
                    <a:p>
                      <a:pPr algn="ctr" fontAlgn="ctr"/>
                      <a:r>
                        <a:rPr lang="tr-TR" sz="1000" u="none" strike="noStrike" dirty="0">
                          <a:effectLst/>
                        </a:rPr>
                        <a:t> </a:t>
                      </a:r>
                      <a:endParaRPr lang="tr-TR" sz="1000" b="0" i="0" u="none" strike="noStrike" dirty="0">
                        <a:solidFill>
                          <a:srgbClr val="000000"/>
                        </a:solidFill>
                        <a:effectLst/>
                        <a:latin typeface="Calibri"/>
                      </a:endParaRPr>
                    </a:p>
                  </a:txBody>
                  <a:tcPr marL="8155" marR="8155" marT="8155" marB="0" anchor="ctr"/>
                </a:tc>
                <a:extLst>
                  <a:ext uri="{0D108BD9-81ED-4DB2-BD59-A6C34878D82A}">
                    <a16:rowId xmlns="" xmlns:a16="http://schemas.microsoft.com/office/drawing/2014/main" val="10007"/>
                  </a:ext>
                </a:extLst>
              </a:tr>
            </a:tbl>
          </a:graphicData>
        </a:graphic>
      </p:graphicFrame>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33</a:t>
            </a:fld>
            <a:endParaRPr lang="tr-TR">
              <a:solidFill>
                <a:prstClr val="black">
                  <a:tint val="75000"/>
                </a:prstClr>
              </a:solidFill>
            </a:endParaRPr>
          </a:p>
        </p:txBody>
      </p:sp>
    </p:spTree>
    <p:extLst>
      <p:ext uri="{BB962C8B-B14F-4D97-AF65-F5344CB8AC3E}">
        <p14:creationId xmlns:p14="http://schemas.microsoft.com/office/powerpoint/2010/main" val="665362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052736"/>
            <a:ext cx="5544616" cy="1119024"/>
          </a:xfrm>
        </p:spPr>
        <p:txBody>
          <a:bodyPr>
            <a:normAutofit fontScale="90000"/>
          </a:bodyPr>
          <a:lstStyle/>
          <a:p>
            <a:pPr>
              <a:lnSpc>
                <a:spcPct val="150000"/>
              </a:lnSpc>
            </a:pP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30 </a:t>
            </a:r>
            <a:r>
              <a:rPr lang="tr-TR" sz="2400" b="1" dirty="0" err="1">
                <a:latin typeface="Times New Roman" pitchFamily="18" charset="0"/>
                <a:cs typeface="Times New Roman" pitchFamily="18" charset="0"/>
              </a:rPr>
              <a:t>Thiram</a:t>
            </a:r>
            <a:r>
              <a:rPr lang="tr-TR" sz="2400" b="1" dirty="0">
                <a:latin typeface="Times New Roman" pitchFamily="18" charset="0"/>
                <a:cs typeface="Times New Roman" pitchFamily="18" charset="0"/>
              </a:rPr>
              <a:t> + %20 </a:t>
            </a:r>
            <a:r>
              <a:rPr lang="tr-TR" sz="2400" b="1" dirty="0" err="1">
                <a:latin typeface="Times New Roman" pitchFamily="18" charset="0"/>
                <a:cs typeface="Times New Roman" pitchFamily="18" charset="0"/>
              </a:rPr>
              <a:t>Tolclofos-methyl</a:t>
            </a:r>
            <a:r>
              <a:rPr lang="tr-TR" sz="2400" b="1" dirty="0">
                <a:solidFill>
                  <a:srgbClr val="000000"/>
                </a:solidFill>
                <a:latin typeface="Times New Roman" pitchFamily="18" charset="0"/>
                <a:cs typeface="Times New Roman" pitchFamily="18" charset="0"/>
              </a:rPr>
              <a:t/>
            </a:r>
            <a:br>
              <a:rPr lang="tr-TR" sz="2400" b="1" dirty="0">
                <a:solidFill>
                  <a:srgbClr val="000000"/>
                </a:solidFill>
                <a:latin typeface="Times New Roman" pitchFamily="18" charset="0"/>
                <a:cs typeface="Times New Roman" pitchFamily="18" charset="0"/>
              </a:rPr>
            </a:br>
            <a:r>
              <a:rPr lang="tr-TR" sz="2400" b="1" dirty="0" smtClean="0">
                <a:solidFill>
                  <a:srgbClr val="000000"/>
                </a:solidFill>
                <a:latin typeface="Times New Roman" pitchFamily="18" charset="0"/>
                <a:cs typeface="Times New Roman" pitchFamily="18" charset="0"/>
              </a:rPr>
              <a:t>-  </a:t>
            </a:r>
            <a:r>
              <a:rPr lang="tr-TR" sz="2400" b="1" dirty="0">
                <a:latin typeface="Times New Roman" pitchFamily="18" charset="0"/>
                <a:cs typeface="Times New Roman" pitchFamily="18" charset="0"/>
              </a:rPr>
              <a:t>480 g/l </a:t>
            </a:r>
            <a:r>
              <a:rPr lang="tr-TR" sz="2400" b="1" dirty="0" err="1" smtClean="0">
                <a:latin typeface="Times New Roman" pitchFamily="18" charset="0"/>
                <a:cs typeface="Times New Roman" pitchFamily="18" charset="0"/>
              </a:rPr>
              <a:t>Thiram</a:t>
            </a:r>
            <a:endParaRPr lang="tr-TR" sz="2400" b="1" dirty="0">
              <a:latin typeface="Times New Roman" pitchFamily="18" charset="0"/>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754244695"/>
              </p:ext>
            </p:extLst>
          </p:nvPr>
        </p:nvGraphicFramePr>
        <p:xfrm>
          <a:off x="683568" y="2348880"/>
          <a:ext cx="7886700" cy="2578545"/>
        </p:xfrm>
        <a:graphic>
          <a:graphicData uri="http://schemas.openxmlformats.org/drawingml/2006/table">
            <a:tbl>
              <a:tblPr>
                <a:tableStyleId>{5C22544A-7EE6-4342-B048-85BDC9FD1C3A}</a:tableStyleId>
              </a:tblPr>
              <a:tblGrid>
                <a:gridCol w="760540">
                  <a:extLst>
                    <a:ext uri="{9D8B030D-6E8A-4147-A177-3AD203B41FA5}">
                      <a16:colId xmlns="" xmlns:a16="http://schemas.microsoft.com/office/drawing/2014/main" val="20000"/>
                    </a:ext>
                  </a:extLst>
                </a:gridCol>
                <a:gridCol w="2333713">
                  <a:extLst>
                    <a:ext uri="{9D8B030D-6E8A-4147-A177-3AD203B41FA5}">
                      <a16:colId xmlns="" xmlns:a16="http://schemas.microsoft.com/office/drawing/2014/main" val="20001"/>
                    </a:ext>
                  </a:extLst>
                </a:gridCol>
                <a:gridCol w="1298235">
                  <a:extLst>
                    <a:ext uri="{9D8B030D-6E8A-4147-A177-3AD203B41FA5}">
                      <a16:colId xmlns="" xmlns:a16="http://schemas.microsoft.com/office/drawing/2014/main" val="20002"/>
                    </a:ext>
                  </a:extLst>
                </a:gridCol>
                <a:gridCol w="847948">
                  <a:extLst>
                    <a:ext uri="{9D8B030D-6E8A-4147-A177-3AD203B41FA5}">
                      <a16:colId xmlns="" xmlns:a16="http://schemas.microsoft.com/office/drawing/2014/main" val="20003"/>
                    </a:ext>
                  </a:extLst>
                </a:gridCol>
                <a:gridCol w="1375224">
                  <a:extLst>
                    <a:ext uri="{9D8B030D-6E8A-4147-A177-3AD203B41FA5}">
                      <a16:colId xmlns="" xmlns:a16="http://schemas.microsoft.com/office/drawing/2014/main" val="20004"/>
                    </a:ext>
                  </a:extLst>
                </a:gridCol>
                <a:gridCol w="1271040">
                  <a:extLst>
                    <a:ext uri="{9D8B030D-6E8A-4147-A177-3AD203B41FA5}">
                      <a16:colId xmlns="" xmlns:a16="http://schemas.microsoft.com/office/drawing/2014/main" val="20005"/>
                    </a:ext>
                  </a:extLst>
                </a:gridCol>
              </a:tblGrid>
              <a:tr h="398502">
                <a:tc>
                  <a:txBody>
                    <a:bodyPr/>
                    <a:lstStyle/>
                    <a:p>
                      <a:pPr algn="ctr" fontAlgn="ctr"/>
                      <a:r>
                        <a:rPr lang="tr-TR" sz="1100" u="none" strike="noStrike" dirty="0">
                          <a:effectLst/>
                        </a:rPr>
                        <a:t>BİTKİ</a:t>
                      </a:r>
                      <a:endParaRPr lang="tr-TR" sz="1100" b="1" i="0" u="none" strike="noStrike" dirty="0">
                        <a:effectLst/>
                        <a:latin typeface="Calibri"/>
                      </a:endParaRPr>
                    </a:p>
                  </a:txBody>
                  <a:tcPr marL="7814" marR="7814" marT="7814" marB="0" anchor="ctr"/>
                </a:tc>
                <a:tc>
                  <a:txBody>
                    <a:bodyPr/>
                    <a:lstStyle/>
                    <a:p>
                      <a:pPr algn="ctr" fontAlgn="ctr"/>
                      <a:r>
                        <a:rPr lang="tr-TR" sz="1100" u="none" strike="noStrike">
                          <a:effectLst/>
                        </a:rPr>
                        <a:t>ZARARLI ORGANİZMA</a:t>
                      </a:r>
                      <a:endParaRPr lang="tr-TR" sz="1100" b="1" i="0" u="none" strike="noStrike">
                        <a:effectLst/>
                        <a:latin typeface="Calibri"/>
                      </a:endParaRPr>
                    </a:p>
                  </a:txBody>
                  <a:tcPr marL="7814" marR="7814" marT="7814" marB="0" anchor="ctr"/>
                </a:tc>
                <a:tc>
                  <a:txBody>
                    <a:bodyPr/>
                    <a:lstStyle/>
                    <a:p>
                      <a:pPr algn="l" fontAlgn="ctr"/>
                      <a:r>
                        <a:rPr lang="tr-TR" sz="1100" u="none" strike="noStrike" dirty="0">
                          <a:effectLst/>
                        </a:rPr>
                        <a:t>AKTİF MADDE</a:t>
                      </a:r>
                      <a:endParaRPr lang="tr-TR" sz="1100" b="1" i="0" u="none" strike="noStrike" dirty="0">
                        <a:effectLst/>
                        <a:latin typeface="Calibri"/>
                      </a:endParaRPr>
                    </a:p>
                  </a:txBody>
                  <a:tcPr marL="7814" marR="7814" marT="7814" marB="0" anchor="ctr"/>
                </a:tc>
                <a:tc>
                  <a:txBody>
                    <a:bodyPr/>
                    <a:lstStyle/>
                    <a:p>
                      <a:pPr algn="ctr" fontAlgn="ctr"/>
                      <a:r>
                        <a:rPr lang="tr-TR" sz="1100" u="none" strike="noStrike">
                          <a:effectLst/>
                        </a:rPr>
                        <a:t>RUHSAT GRUBU</a:t>
                      </a:r>
                      <a:endParaRPr lang="tr-TR" sz="1100" b="1" i="0" u="none" strike="noStrike">
                        <a:effectLst/>
                        <a:latin typeface="Calibri"/>
                      </a:endParaRPr>
                    </a:p>
                  </a:txBody>
                  <a:tcPr marL="7814" marR="7814" marT="7814" marB="0" anchor="ctr"/>
                </a:tc>
                <a:tc>
                  <a:txBody>
                    <a:bodyPr/>
                    <a:lstStyle/>
                    <a:p>
                      <a:pPr algn="l" fontAlgn="ctr"/>
                      <a:r>
                        <a:rPr lang="tr-TR" sz="1100" u="none" strike="noStrike">
                          <a:effectLst/>
                        </a:rPr>
                        <a:t>DOZU</a:t>
                      </a:r>
                      <a:endParaRPr lang="tr-TR" sz="1100" b="1" i="0" u="none" strike="noStrike">
                        <a:effectLst/>
                        <a:latin typeface="Calibri"/>
                      </a:endParaRPr>
                    </a:p>
                  </a:txBody>
                  <a:tcPr marL="7814" marR="7814" marT="7814" marB="0" anchor="ctr"/>
                </a:tc>
                <a:tc>
                  <a:txBody>
                    <a:bodyPr/>
                    <a:lstStyle/>
                    <a:p>
                      <a:pPr algn="ctr" fontAlgn="ctr"/>
                      <a:r>
                        <a:rPr lang="tr-TR" sz="1100" u="none" strike="noStrike">
                          <a:effectLst/>
                        </a:rPr>
                        <a:t>ILAÇ HASAT ARASI SÜRE</a:t>
                      </a:r>
                      <a:endParaRPr lang="tr-TR" sz="1100" b="1" i="0" u="none" strike="noStrike">
                        <a:effectLst/>
                        <a:latin typeface="Calibri"/>
                      </a:endParaRPr>
                    </a:p>
                  </a:txBody>
                  <a:tcPr marL="7814" marR="7814" marT="7814" marB="0" anchor="ctr"/>
                </a:tc>
                <a:extLst>
                  <a:ext uri="{0D108BD9-81ED-4DB2-BD59-A6C34878D82A}">
                    <a16:rowId xmlns="" xmlns:a16="http://schemas.microsoft.com/office/drawing/2014/main" val="10000"/>
                  </a:ext>
                </a:extLst>
              </a:tr>
              <a:tr h="476640">
                <a:tc>
                  <a:txBody>
                    <a:bodyPr/>
                    <a:lstStyle/>
                    <a:p>
                      <a:pPr algn="ctr" fontAlgn="ctr"/>
                      <a:r>
                        <a:rPr lang="tr-TR" sz="1000" u="none" strike="noStrike">
                          <a:effectLst/>
                        </a:rPr>
                        <a:t>YERFISTIĞI</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Yerfıstığında kökboğazı çürüklüğü (Aspergillus niger)</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dirty="0">
                          <a:effectLst/>
                        </a:rPr>
                        <a:t>%30 </a:t>
                      </a:r>
                      <a:r>
                        <a:rPr lang="tr-TR" sz="1000" u="none" strike="noStrike" dirty="0" err="1">
                          <a:effectLst/>
                        </a:rPr>
                        <a:t>Thiram</a:t>
                      </a:r>
                      <a:r>
                        <a:rPr lang="tr-TR" sz="1000" u="none" strike="noStrike" dirty="0">
                          <a:effectLst/>
                        </a:rPr>
                        <a:t> + </a:t>
                      </a:r>
                      <a:r>
                        <a:rPr lang="tr-TR" sz="1000" u="none" strike="noStrike" dirty="0" smtClean="0">
                          <a:effectLst/>
                        </a:rPr>
                        <a:t>            %</a:t>
                      </a:r>
                      <a:r>
                        <a:rPr lang="tr-TR" sz="1000" u="none" strike="noStrike" dirty="0">
                          <a:effectLst/>
                        </a:rPr>
                        <a:t>20 </a:t>
                      </a:r>
                      <a:r>
                        <a:rPr lang="tr-TR" sz="1000" u="none" strike="noStrike" dirty="0" err="1">
                          <a:effectLst/>
                        </a:rPr>
                        <a:t>Tolclofos-methyl</a:t>
                      </a:r>
                      <a:endParaRPr lang="tr-TR" sz="1000" b="0" i="0" u="none" strike="noStrike" dirty="0">
                        <a:solidFill>
                          <a:srgbClr val="000000"/>
                        </a:solidFill>
                        <a:effectLst/>
                        <a:latin typeface="Calibri"/>
                      </a:endParaRPr>
                    </a:p>
                  </a:txBody>
                  <a:tcPr marL="7814" marR="7814" marT="7814"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200 g/100 kg tohum</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120 gün</a:t>
                      </a:r>
                      <a:endParaRPr lang="tr-TR" sz="1000" b="0" i="0" u="none" strike="noStrike">
                        <a:solidFill>
                          <a:srgbClr val="000000"/>
                        </a:solidFill>
                        <a:effectLst/>
                        <a:latin typeface="Calibri"/>
                      </a:endParaRPr>
                    </a:p>
                  </a:txBody>
                  <a:tcPr marL="7814" marR="7814" marT="7814" marB="0" anchor="ctr"/>
                </a:tc>
                <a:extLst>
                  <a:ext uri="{0D108BD9-81ED-4DB2-BD59-A6C34878D82A}">
                    <a16:rowId xmlns="" xmlns:a16="http://schemas.microsoft.com/office/drawing/2014/main" val="10001"/>
                  </a:ext>
                </a:extLst>
              </a:tr>
              <a:tr h="765750">
                <a:tc>
                  <a:txBody>
                    <a:bodyPr/>
                    <a:lstStyle/>
                    <a:p>
                      <a:pPr algn="ctr" fontAlgn="ctr"/>
                      <a:r>
                        <a:rPr lang="tr-TR" sz="1000" u="none" strike="noStrike">
                          <a:effectLst/>
                        </a:rPr>
                        <a:t>PAMUK </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Fide Kök Çürüklüğü (Rhizoctonia solani., Fusarium spp., Alternaria spp., Macrophomina spp., Verticillium spp., Aspergillus spp.)</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dirty="0">
                          <a:effectLst/>
                        </a:rPr>
                        <a:t>%30 </a:t>
                      </a:r>
                      <a:r>
                        <a:rPr lang="tr-TR" sz="1000" u="none" strike="noStrike" dirty="0" err="1">
                          <a:effectLst/>
                        </a:rPr>
                        <a:t>Thiram</a:t>
                      </a:r>
                      <a:r>
                        <a:rPr lang="tr-TR" sz="1000" u="none" strike="noStrike" dirty="0">
                          <a:effectLst/>
                        </a:rPr>
                        <a:t> </a:t>
                      </a:r>
                      <a:r>
                        <a:rPr lang="tr-TR" sz="1000" u="none" strike="noStrike" dirty="0" smtClean="0">
                          <a:effectLst/>
                        </a:rPr>
                        <a:t>+              </a:t>
                      </a:r>
                      <a:r>
                        <a:rPr lang="tr-TR" sz="1000" u="none" strike="noStrike" dirty="0">
                          <a:effectLst/>
                        </a:rPr>
                        <a:t>%20 </a:t>
                      </a:r>
                      <a:r>
                        <a:rPr lang="tr-TR" sz="1000" u="none" strike="noStrike" dirty="0" err="1">
                          <a:effectLst/>
                        </a:rPr>
                        <a:t>Tolclofos-methyl</a:t>
                      </a:r>
                      <a:endParaRPr lang="tr-TR" sz="1000" b="0" i="0" u="none" strike="noStrike" dirty="0">
                        <a:solidFill>
                          <a:srgbClr val="000000"/>
                        </a:solidFill>
                        <a:effectLst/>
                        <a:latin typeface="Calibri"/>
                      </a:endParaRPr>
                    </a:p>
                  </a:txBody>
                  <a:tcPr marL="7814" marR="7814" marT="7814"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300 gr / 100 kg tohum (Az havlı pamuk tohumu)</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 </a:t>
                      </a:r>
                      <a:endParaRPr lang="tr-TR" sz="1000" b="0" i="0" u="none" strike="noStrike">
                        <a:solidFill>
                          <a:srgbClr val="000000"/>
                        </a:solidFill>
                        <a:effectLst/>
                        <a:latin typeface="Calibri"/>
                      </a:endParaRPr>
                    </a:p>
                  </a:txBody>
                  <a:tcPr marL="7814" marR="7814" marT="7814" marB="0" anchor="ctr"/>
                </a:tc>
                <a:extLst>
                  <a:ext uri="{0D108BD9-81ED-4DB2-BD59-A6C34878D82A}">
                    <a16:rowId xmlns="" xmlns:a16="http://schemas.microsoft.com/office/drawing/2014/main" val="10002"/>
                  </a:ext>
                </a:extLst>
              </a:tr>
              <a:tr h="445385">
                <a:tc>
                  <a:txBody>
                    <a:bodyPr/>
                    <a:lstStyle/>
                    <a:p>
                      <a:pPr algn="ctr" fontAlgn="ctr"/>
                      <a:r>
                        <a:rPr lang="tr-TR" sz="1000" u="none" strike="noStrike">
                          <a:effectLst/>
                        </a:rPr>
                        <a:t>PATATES</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Kökboğazı nekrozu ve siyah siğil (Rhizoctonia solani.)</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dirty="0">
                          <a:effectLst/>
                        </a:rPr>
                        <a:t>%30 </a:t>
                      </a:r>
                      <a:r>
                        <a:rPr lang="tr-TR" sz="1000" u="none" strike="noStrike" dirty="0" err="1">
                          <a:effectLst/>
                        </a:rPr>
                        <a:t>Thiram</a:t>
                      </a:r>
                      <a:r>
                        <a:rPr lang="tr-TR" sz="1000" u="none" strike="noStrike" dirty="0">
                          <a:effectLst/>
                        </a:rPr>
                        <a:t> + </a:t>
                      </a:r>
                      <a:r>
                        <a:rPr lang="tr-TR" sz="1000" u="none" strike="noStrike" dirty="0" smtClean="0">
                          <a:effectLst/>
                        </a:rPr>
                        <a:t>            %</a:t>
                      </a:r>
                      <a:r>
                        <a:rPr lang="tr-TR" sz="1000" u="none" strike="noStrike" dirty="0">
                          <a:effectLst/>
                        </a:rPr>
                        <a:t>20 </a:t>
                      </a:r>
                      <a:r>
                        <a:rPr lang="tr-TR" sz="1000" u="none" strike="noStrike" dirty="0" err="1">
                          <a:effectLst/>
                        </a:rPr>
                        <a:t>Tolclofos-methyl</a:t>
                      </a:r>
                      <a:endParaRPr lang="tr-TR" sz="1000" b="0" i="0" u="none" strike="noStrike" dirty="0">
                        <a:solidFill>
                          <a:srgbClr val="000000"/>
                        </a:solidFill>
                        <a:effectLst/>
                        <a:latin typeface="Calibri"/>
                      </a:endParaRPr>
                    </a:p>
                  </a:txBody>
                  <a:tcPr marL="7814" marR="7814" marT="7814"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40 g/ 100 kg tohum</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90 gün</a:t>
                      </a:r>
                      <a:endParaRPr lang="tr-TR" sz="1000" b="0" i="0" u="none" strike="noStrike">
                        <a:solidFill>
                          <a:srgbClr val="000000"/>
                        </a:solidFill>
                        <a:effectLst/>
                        <a:latin typeface="Calibri"/>
                      </a:endParaRPr>
                    </a:p>
                  </a:txBody>
                  <a:tcPr marL="7814" marR="7814" marT="7814" marB="0" anchor="ctr"/>
                </a:tc>
                <a:extLst>
                  <a:ext uri="{0D108BD9-81ED-4DB2-BD59-A6C34878D82A}">
                    <a16:rowId xmlns="" xmlns:a16="http://schemas.microsoft.com/office/drawing/2014/main" val="10003"/>
                  </a:ext>
                </a:extLst>
              </a:tr>
              <a:tr h="492268">
                <a:tc>
                  <a:txBody>
                    <a:bodyPr/>
                    <a:lstStyle/>
                    <a:p>
                      <a:pPr algn="ctr" fontAlgn="ctr"/>
                      <a:r>
                        <a:rPr lang="tr-TR" sz="1000" u="none" strike="noStrike">
                          <a:effectLst/>
                        </a:rPr>
                        <a:t>MISIR</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Tohum, Kök, Kökboğazı, Sap ve Koçan Çürüklüğü (Rhizoctonia spp., Fusarium spp.)</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dirty="0">
                          <a:effectLst/>
                        </a:rPr>
                        <a:t>480 g/l </a:t>
                      </a:r>
                      <a:r>
                        <a:rPr lang="tr-TR" sz="1000" u="none" strike="noStrike" dirty="0" err="1">
                          <a:effectLst/>
                        </a:rPr>
                        <a:t>Thiram</a:t>
                      </a:r>
                      <a:endParaRPr lang="tr-TR" sz="1000" b="0" i="0" u="none" strike="noStrike" dirty="0">
                        <a:solidFill>
                          <a:srgbClr val="000000"/>
                        </a:solidFill>
                        <a:effectLst/>
                        <a:latin typeface="Calibri"/>
                      </a:endParaRPr>
                    </a:p>
                  </a:txBody>
                  <a:tcPr marL="7814" marR="7814" marT="7814" marB="0" anchor="ctr"/>
                </a:tc>
                <a:tc>
                  <a:txBody>
                    <a:bodyPr/>
                    <a:lstStyle/>
                    <a:p>
                      <a:pPr algn="ctr" fontAlgn="ctr"/>
                      <a:r>
                        <a:rPr lang="tr-TR" sz="1000" u="none" strike="noStrike">
                          <a:effectLst/>
                        </a:rPr>
                        <a:t>Fungisit</a:t>
                      </a:r>
                      <a:endParaRPr lang="tr-TR" sz="1000" b="0" i="0" u="none" strike="noStrike">
                        <a:solidFill>
                          <a:srgbClr val="000000"/>
                        </a:solidFill>
                        <a:effectLst/>
                        <a:latin typeface="Calibri"/>
                      </a:endParaRPr>
                    </a:p>
                  </a:txBody>
                  <a:tcPr marL="7814" marR="7814" marT="7814" marB="0" anchor="ctr"/>
                </a:tc>
                <a:tc>
                  <a:txBody>
                    <a:bodyPr/>
                    <a:lstStyle/>
                    <a:p>
                      <a:pPr algn="ctr" fontAlgn="ctr"/>
                      <a:r>
                        <a:rPr lang="tr-TR" sz="1000" u="none" strike="noStrike">
                          <a:effectLst/>
                        </a:rPr>
                        <a:t>250 ml/100 kg tohum</a:t>
                      </a:r>
                      <a:endParaRPr lang="tr-TR" sz="1000" b="0" i="0" u="none" strike="noStrike">
                        <a:solidFill>
                          <a:srgbClr val="000000"/>
                        </a:solidFill>
                        <a:effectLst/>
                        <a:latin typeface="Calibri"/>
                      </a:endParaRPr>
                    </a:p>
                  </a:txBody>
                  <a:tcPr marL="7814" marR="7814" marT="7814" marB="0" anchor="ctr"/>
                </a:tc>
                <a:tc>
                  <a:txBody>
                    <a:bodyPr/>
                    <a:lstStyle/>
                    <a:p>
                      <a:pPr algn="ctr" fontAlgn="ctr"/>
                      <a:endParaRPr lang="tr-TR" sz="1000" b="0" i="0" u="none" strike="noStrike" dirty="0">
                        <a:solidFill>
                          <a:srgbClr val="000000"/>
                        </a:solidFill>
                        <a:effectLst/>
                        <a:latin typeface="Calibri"/>
                      </a:endParaRPr>
                    </a:p>
                  </a:txBody>
                  <a:tcPr marL="7814" marR="7814" marT="7814" marB="0" anchor="ctr"/>
                </a:tc>
                <a:extLst>
                  <a:ext uri="{0D108BD9-81ED-4DB2-BD59-A6C34878D82A}">
                    <a16:rowId xmlns="" xmlns:a16="http://schemas.microsoft.com/office/drawing/2014/main" val="10004"/>
                  </a:ext>
                </a:extLst>
              </a:tr>
            </a:tbl>
          </a:graphicData>
        </a:graphic>
      </p:graphicFrame>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34</a:t>
            </a:fld>
            <a:endParaRPr lang="tr-TR">
              <a:solidFill>
                <a:prstClr val="black">
                  <a:tint val="75000"/>
                </a:prstClr>
              </a:solidFill>
            </a:endParaRPr>
          </a:p>
        </p:txBody>
      </p:sp>
    </p:spTree>
    <p:extLst>
      <p:ext uri="{BB962C8B-B14F-4D97-AF65-F5344CB8AC3E}">
        <p14:creationId xmlns:p14="http://schemas.microsoft.com/office/powerpoint/2010/main" val="19434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052736"/>
            <a:ext cx="7886700" cy="903000"/>
          </a:xfrm>
        </p:spPr>
        <p:txBody>
          <a:bodyPr>
            <a:normAutofit/>
          </a:bodyPr>
          <a:lstStyle/>
          <a:p>
            <a:pPr algn="ctr"/>
            <a:r>
              <a:rPr lang="en-US" sz="2400" b="1" dirty="0">
                <a:latin typeface="Times New Roman" pitchFamily="18" charset="0"/>
                <a:cs typeface="Times New Roman" pitchFamily="18" charset="0"/>
              </a:rPr>
              <a:t>200 g/L </a:t>
            </a:r>
            <a:r>
              <a:rPr lang="en-US" sz="2400" b="1" dirty="0" err="1">
                <a:latin typeface="Times New Roman" pitchFamily="18" charset="0"/>
                <a:cs typeface="Times New Roman" pitchFamily="18" charset="0"/>
              </a:rPr>
              <a:t>Carboxin</a:t>
            </a:r>
            <a:r>
              <a:rPr lang="en-US" sz="2400" b="1" dirty="0">
                <a:latin typeface="Times New Roman" pitchFamily="18" charset="0"/>
                <a:cs typeface="Times New Roman" pitchFamily="18" charset="0"/>
              </a:rPr>
              <a:t>+ 200 g/L </a:t>
            </a:r>
            <a:r>
              <a:rPr lang="en-US" sz="2400" b="1" dirty="0" err="1" smtClean="0">
                <a:latin typeface="Times New Roman" pitchFamily="18" charset="0"/>
                <a:cs typeface="Times New Roman" pitchFamily="18" charset="0"/>
              </a:rPr>
              <a:t>Thiram</a:t>
            </a:r>
            <a:endParaRPr lang="tr-TR" sz="2400" b="1" dirty="0">
              <a:latin typeface="Times New Roman" pitchFamily="18" charset="0"/>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791611831"/>
              </p:ext>
            </p:extLst>
          </p:nvPr>
        </p:nvGraphicFramePr>
        <p:xfrm>
          <a:off x="633413" y="2001002"/>
          <a:ext cx="8043042" cy="4006933"/>
        </p:xfrm>
        <a:graphic>
          <a:graphicData uri="http://schemas.openxmlformats.org/drawingml/2006/table">
            <a:tbl>
              <a:tblPr>
                <a:tableStyleId>{5C22544A-7EE6-4342-B048-85BDC9FD1C3A}</a:tableStyleId>
              </a:tblPr>
              <a:tblGrid>
                <a:gridCol w="756722">
                  <a:extLst>
                    <a:ext uri="{9D8B030D-6E8A-4147-A177-3AD203B41FA5}">
                      <a16:colId xmlns="" xmlns:a16="http://schemas.microsoft.com/office/drawing/2014/main" val="20000"/>
                    </a:ext>
                  </a:extLst>
                </a:gridCol>
                <a:gridCol w="2040858">
                  <a:extLst>
                    <a:ext uri="{9D8B030D-6E8A-4147-A177-3AD203B41FA5}">
                      <a16:colId xmlns="" xmlns:a16="http://schemas.microsoft.com/office/drawing/2014/main" val="20001"/>
                    </a:ext>
                  </a:extLst>
                </a:gridCol>
                <a:gridCol w="1284135">
                  <a:extLst>
                    <a:ext uri="{9D8B030D-6E8A-4147-A177-3AD203B41FA5}">
                      <a16:colId xmlns="" xmlns:a16="http://schemas.microsoft.com/office/drawing/2014/main" val="20002"/>
                    </a:ext>
                  </a:extLst>
                </a:gridCol>
                <a:gridCol w="882843">
                  <a:extLst>
                    <a:ext uri="{9D8B030D-6E8A-4147-A177-3AD203B41FA5}">
                      <a16:colId xmlns="" xmlns:a16="http://schemas.microsoft.com/office/drawing/2014/main" val="20003"/>
                    </a:ext>
                  </a:extLst>
                </a:gridCol>
                <a:gridCol w="1998365">
                  <a:extLst>
                    <a:ext uri="{9D8B030D-6E8A-4147-A177-3AD203B41FA5}">
                      <a16:colId xmlns="" xmlns:a16="http://schemas.microsoft.com/office/drawing/2014/main" val="20004"/>
                    </a:ext>
                  </a:extLst>
                </a:gridCol>
                <a:gridCol w="1080119">
                  <a:extLst>
                    <a:ext uri="{9D8B030D-6E8A-4147-A177-3AD203B41FA5}">
                      <a16:colId xmlns="" xmlns:a16="http://schemas.microsoft.com/office/drawing/2014/main" val="20005"/>
                    </a:ext>
                  </a:extLst>
                </a:gridCol>
              </a:tblGrid>
              <a:tr h="421899">
                <a:tc>
                  <a:txBody>
                    <a:bodyPr/>
                    <a:lstStyle/>
                    <a:p>
                      <a:pPr algn="ctr" fontAlgn="ctr"/>
                      <a:r>
                        <a:rPr lang="tr-TR" sz="1200" u="none" strike="noStrike" dirty="0">
                          <a:effectLst/>
                        </a:rPr>
                        <a:t>BİTKİ</a:t>
                      </a:r>
                      <a:endParaRPr lang="tr-TR" sz="1200" b="1" i="0" u="none" strike="noStrike" dirty="0">
                        <a:effectLst/>
                        <a:latin typeface="Calibri"/>
                      </a:endParaRPr>
                    </a:p>
                  </a:txBody>
                  <a:tcPr marL="8438" marR="8438" marT="8438" marB="0" anchor="ctr"/>
                </a:tc>
                <a:tc>
                  <a:txBody>
                    <a:bodyPr/>
                    <a:lstStyle/>
                    <a:p>
                      <a:pPr algn="ctr" fontAlgn="ctr"/>
                      <a:r>
                        <a:rPr lang="tr-TR" sz="1200" u="none" strike="noStrike">
                          <a:effectLst/>
                        </a:rPr>
                        <a:t>ZARARLI ORGANİZMA</a:t>
                      </a:r>
                      <a:endParaRPr lang="tr-TR" sz="1200" b="1" i="0" u="none" strike="noStrike">
                        <a:effectLst/>
                        <a:latin typeface="Calibri"/>
                      </a:endParaRPr>
                    </a:p>
                  </a:txBody>
                  <a:tcPr marL="8438" marR="8438" marT="8438" marB="0" anchor="ctr"/>
                </a:tc>
                <a:tc>
                  <a:txBody>
                    <a:bodyPr/>
                    <a:lstStyle/>
                    <a:p>
                      <a:pPr algn="l" fontAlgn="ctr"/>
                      <a:r>
                        <a:rPr lang="tr-TR" sz="1200" u="none" strike="noStrike">
                          <a:effectLst/>
                        </a:rPr>
                        <a:t>AKTİF MADDE</a:t>
                      </a:r>
                      <a:endParaRPr lang="tr-TR" sz="1200" b="1" i="0" u="none" strike="noStrike">
                        <a:effectLst/>
                        <a:latin typeface="Calibri"/>
                      </a:endParaRPr>
                    </a:p>
                  </a:txBody>
                  <a:tcPr marL="8438" marR="8438" marT="8438" marB="0" anchor="ctr"/>
                </a:tc>
                <a:tc>
                  <a:txBody>
                    <a:bodyPr/>
                    <a:lstStyle/>
                    <a:p>
                      <a:pPr algn="ctr" fontAlgn="ctr"/>
                      <a:r>
                        <a:rPr lang="tr-TR" sz="1200" u="none" strike="noStrike">
                          <a:effectLst/>
                        </a:rPr>
                        <a:t>RUHSAT GRUBU</a:t>
                      </a:r>
                      <a:endParaRPr lang="tr-TR" sz="1200" b="1" i="0" u="none" strike="noStrike">
                        <a:effectLst/>
                        <a:latin typeface="Calibri"/>
                      </a:endParaRPr>
                    </a:p>
                  </a:txBody>
                  <a:tcPr marL="8438" marR="8438" marT="8438" marB="0" anchor="ctr"/>
                </a:tc>
                <a:tc>
                  <a:txBody>
                    <a:bodyPr/>
                    <a:lstStyle/>
                    <a:p>
                      <a:pPr algn="l" fontAlgn="ctr"/>
                      <a:r>
                        <a:rPr lang="tr-TR" sz="1200" u="none" strike="noStrike">
                          <a:effectLst/>
                        </a:rPr>
                        <a:t>DOZU</a:t>
                      </a:r>
                      <a:endParaRPr lang="tr-TR" sz="1200" b="1" i="0" u="none" strike="noStrike">
                        <a:effectLst/>
                        <a:latin typeface="Calibri"/>
                      </a:endParaRPr>
                    </a:p>
                  </a:txBody>
                  <a:tcPr marL="8438" marR="8438" marT="8438" marB="0" anchor="ctr"/>
                </a:tc>
                <a:tc>
                  <a:txBody>
                    <a:bodyPr/>
                    <a:lstStyle/>
                    <a:p>
                      <a:pPr algn="ctr" fontAlgn="ctr"/>
                      <a:r>
                        <a:rPr lang="tr-TR" sz="1200" u="none" strike="noStrike">
                          <a:effectLst/>
                        </a:rPr>
                        <a:t>ILAÇ HASAT ARASI SÜRE</a:t>
                      </a:r>
                      <a:endParaRPr lang="tr-TR" sz="1200" b="1" i="0" u="none" strike="noStrike">
                        <a:effectLst/>
                        <a:latin typeface="Calibri"/>
                      </a:endParaRPr>
                    </a:p>
                  </a:txBody>
                  <a:tcPr marL="8438" marR="8438" marT="8438" marB="0" anchor="ctr"/>
                </a:tc>
                <a:extLst>
                  <a:ext uri="{0D108BD9-81ED-4DB2-BD59-A6C34878D82A}">
                    <a16:rowId xmlns="" xmlns:a16="http://schemas.microsoft.com/office/drawing/2014/main" val="10000"/>
                  </a:ext>
                </a:extLst>
              </a:tr>
              <a:tr h="472527">
                <a:tc>
                  <a:txBody>
                    <a:bodyPr/>
                    <a:lstStyle/>
                    <a:p>
                      <a:pPr algn="ctr" fontAlgn="ctr"/>
                      <a:r>
                        <a:rPr lang="tr-TR" sz="1100" u="none" strike="noStrike">
                          <a:effectLst/>
                        </a:rPr>
                        <a:t>ARPA</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Arpa kapalı rastık (Ustilago hordei)</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en-US" sz="1100" u="none" strike="noStrike" dirty="0">
                          <a:effectLst/>
                        </a:rPr>
                        <a:t>200 g/L </a:t>
                      </a:r>
                      <a:r>
                        <a:rPr lang="en-US" sz="1100" u="none" strike="noStrike" dirty="0" err="1">
                          <a:effectLst/>
                        </a:rPr>
                        <a:t>Carboxin</a:t>
                      </a:r>
                      <a:r>
                        <a:rPr lang="en-US" sz="1100" u="none" strike="noStrike" dirty="0">
                          <a:effectLst/>
                        </a:rPr>
                        <a:t>+ 200 g/L </a:t>
                      </a:r>
                      <a:r>
                        <a:rPr lang="en-US" sz="1100" u="none" strike="noStrike" dirty="0" err="1">
                          <a:effectLst/>
                        </a:rPr>
                        <a:t>Thiram</a:t>
                      </a:r>
                      <a:endParaRPr lang="en-US" sz="1100" b="0" i="0" u="none" strike="noStrike" dirty="0">
                        <a:solidFill>
                          <a:srgbClr val="000000"/>
                        </a:solidFill>
                        <a:effectLst/>
                        <a:latin typeface="Calibri"/>
                      </a:endParaRPr>
                    </a:p>
                  </a:txBody>
                  <a:tcPr marL="8438" marR="8438" marT="8438" marB="0" anchor="ctr"/>
                </a:tc>
                <a:tc>
                  <a:txBody>
                    <a:bodyPr/>
                    <a:lstStyle/>
                    <a:p>
                      <a:pPr algn="ctr" fontAlgn="ctr"/>
                      <a:r>
                        <a:rPr lang="tr-TR" sz="1100" u="none" strike="noStrike" dirty="0" err="1">
                          <a:effectLst/>
                        </a:rPr>
                        <a:t>Fungisit</a:t>
                      </a:r>
                      <a:endParaRPr lang="tr-TR" sz="1100" b="0" i="0" u="none" strike="noStrike" dirty="0">
                        <a:solidFill>
                          <a:srgbClr val="000000"/>
                        </a:solidFill>
                        <a:effectLst/>
                        <a:latin typeface="Calibri"/>
                      </a:endParaRPr>
                    </a:p>
                  </a:txBody>
                  <a:tcPr marL="8438" marR="8438" marT="8438" marB="0" anchor="ctr"/>
                </a:tc>
                <a:tc>
                  <a:txBody>
                    <a:bodyPr/>
                    <a:lstStyle/>
                    <a:p>
                      <a:pPr algn="ctr" fontAlgn="ctr"/>
                      <a:r>
                        <a:rPr lang="sv-SE" sz="1100" u="none" strike="noStrike">
                          <a:effectLst/>
                        </a:rPr>
                        <a:t>300 ml / 100 kg tohuma</a:t>
                      </a:r>
                      <a:endParaRPr lang="sv-SE"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 </a:t>
                      </a:r>
                      <a:endParaRPr lang="tr-TR" sz="1100" b="0" i="0" u="none" strike="noStrike">
                        <a:solidFill>
                          <a:srgbClr val="000000"/>
                        </a:solidFill>
                        <a:effectLst/>
                        <a:latin typeface="Calibri"/>
                      </a:endParaRPr>
                    </a:p>
                  </a:txBody>
                  <a:tcPr marL="8438" marR="8438" marT="8438" marB="0" anchor="ctr"/>
                </a:tc>
                <a:extLst>
                  <a:ext uri="{0D108BD9-81ED-4DB2-BD59-A6C34878D82A}">
                    <a16:rowId xmlns="" xmlns:a16="http://schemas.microsoft.com/office/drawing/2014/main" val="10001"/>
                  </a:ext>
                </a:extLst>
              </a:tr>
              <a:tr h="497841">
                <a:tc>
                  <a:txBody>
                    <a:bodyPr/>
                    <a:lstStyle/>
                    <a:p>
                      <a:pPr algn="ctr" fontAlgn="ctr"/>
                      <a:r>
                        <a:rPr lang="tr-TR" sz="1100" u="none" strike="noStrike">
                          <a:effectLst/>
                        </a:rPr>
                        <a:t>BUĞDAY </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dirty="0">
                          <a:effectLst/>
                        </a:rPr>
                        <a:t>FİDE YANIKLIĞI, KÖK VE KÖK BOĞAZI ÇÜRÜKLÜĞÜ (</a:t>
                      </a:r>
                      <a:r>
                        <a:rPr lang="tr-TR" sz="1100" u="none" strike="noStrike" dirty="0" err="1">
                          <a:effectLst/>
                        </a:rPr>
                        <a:t>Fusarium</a:t>
                      </a:r>
                      <a:r>
                        <a:rPr lang="tr-TR" sz="1100" u="none" strike="noStrike" dirty="0">
                          <a:effectLst/>
                        </a:rPr>
                        <a:t> </a:t>
                      </a:r>
                      <a:r>
                        <a:rPr lang="tr-TR" sz="1100" u="none" strike="noStrike" dirty="0" err="1">
                          <a:effectLst/>
                        </a:rPr>
                        <a:t>spp</a:t>
                      </a:r>
                      <a:r>
                        <a:rPr lang="tr-TR" sz="1100" u="none" strike="noStrike" dirty="0">
                          <a:effectLst/>
                        </a:rPr>
                        <a:t>)</a:t>
                      </a:r>
                      <a:endParaRPr lang="tr-TR" sz="1100" b="0" i="0" u="none" strike="noStrike" dirty="0">
                        <a:solidFill>
                          <a:srgbClr val="000000"/>
                        </a:solidFill>
                        <a:effectLst/>
                        <a:latin typeface="Calibri"/>
                      </a:endParaRPr>
                    </a:p>
                  </a:txBody>
                  <a:tcPr marL="8438" marR="8438" marT="8438" marB="0" anchor="ctr"/>
                </a:tc>
                <a:tc>
                  <a:txBody>
                    <a:bodyPr/>
                    <a:lstStyle/>
                    <a:p>
                      <a:pPr algn="ctr" fontAlgn="ctr"/>
                      <a:r>
                        <a:rPr lang="en-US" sz="1100" u="none" strike="noStrike">
                          <a:effectLst/>
                        </a:rPr>
                        <a:t>200 g/L Carboxin+ 200 g/L Thiram</a:t>
                      </a:r>
                      <a:endParaRPr lang="en-US"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Fungisit</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sv-SE" sz="1100" u="none" strike="noStrike">
                          <a:effectLst/>
                        </a:rPr>
                        <a:t>300 ml / 100 kg tohuma</a:t>
                      </a:r>
                      <a:endParaRPr lang="sv-SE" sz="1100" b="0" i="0" u="none" strike="noStrike">
                        <a:solidFill>
                          <a:srgbClr val="000000"/>
                        </a:solidFill>
                        <a:effectLst/>
                        <a:latin typeface="Calibri"/>
                      </a:endParaRPr>
                    </a:p>
                  </a:txBody>
                  <a:tcPr marL="8438" marR="8438" marT="8438" marB="0" anchor="ctr"/>
                </a:tc>
                <a:tc>
                  <a:txBody>
                    <a:bodyPr/>
                    <a:lstStyle/>
                    <a:p>
                      <a:pPr algn="ctr" fontAlgn="ctr"/>
                      <a:endParaRPr lang="tr-TR" sz="1100" b="0" i="0" u="none" strike="noStrike" dirty="0">
                        <a:solidFill>
                          <a:srgbClr val="000000"/>
                        </a:solidFill>
                        <a:effectLst/>
                        <a:latin typeface="Calibri"/>
                      </a:endParaRPr>
                    </a:p>
                  </a:txBody>
                  <a:tcPr marL="8438" marR="8438" marT="8438" marB="0" anchor="ctr"/>
                </a:tc>
                <a:extLst>
                  <a:ext uri="{0D108BD9-81ED-4DB2-BD59-A6C34878D82A}">
                    <a16:rowId xmlns="" xmlns:a16="http://schemas.microsoft.com/office/drawing/2014/main" val="10002"/>
                  </a:ext>
                </a:extLst>
              </a:tr>
              <a:tr h="455651">
                <a:tc>
                  <a:txBody>
                    <a:bodyPr/>
                    <a:lstStyle/>
                    <a:p>
                      <a:pPr algn="ctr" fontAlgn="ctr"/>
                      <a:r>
                        <a:rPr lang="tr-TR" sz="1100" u="none" strike="noStrike">
                          <a:effectLst/>
                        </a:rPr>
                        <a:t>BUĞDAY </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dirty="0">
                          <a:effectLst/>
                        </a:rPr>
                        <a:t>Adi sürme (</a:t>
                      </a:r>
                      <a:r>
                        <a:rPr lang="tr-TR" sz="1100" u="none" strike="noStrike" dirty="0" err="1">
                          <a:effectLst/>
                        </a:rPr>
                        <a:t>Tilletia</a:t>
                      </a:r>
                      <a:r>
                        <a:rPr lang="tr-TR" sz="1100" u="none" strike="noStrike" dirty="0">
                          <a:effectLst/>
                        </a:rPr>
                        <a:t> </a:t>
                      </a:r>
                      <a:r>
                        <a:rPr lang="tr-TR" sz="1100" u="none" strike="noStrike" dirty="0" err="1">
                          <a:effectLst/>
                        </a:rPr>
                        <a:t>caries</a:t>
                      </a:r>
                      <a:r>
                        <a:rPr lang="tr-TR" sz="1100" u="none" strike="noStrike" dirty="0">
                          <a:effectLst/>
                        </a:rPr>
                        <a:t>, T. </a:t>
                      </a:r>
                      <a:r>
                        <a:rPr lang="tr-TR" sz="1100" u="none" strike="noStrike" dirty="0" err="1">
                          <a:effectLst/>
                        </a:rPr>
                        <a:t>foetida</a:t>
                      </a:r>
                      <a:r>
                        <a:rPr lang="tr-TR" sz="1100" u="none" strike="noStrike" dirty="0">
                          <a:effectLst/>
                        </a:rPr>
                        <a:t>)</a:t>
                      </a:r>
                      <a:endParaRPr lang="tr-TR" sz="1100" b="0" i="0" u="none" strike="noStrike" dirty="0">
                        <a:solidFill>
                          <a:srgbClr val="000000"/>
                        </a:solidFill>
                        <a:effectLst/>
                        <a:latin typeface="Calibri"/>
                      </a:endParaRPr>
                    </a:p>
                  </a:txBody>
                  <a:tcPr marL="8438" marR="8438" marT="8438" marB="0" anchor="ctr"/>
                </a:tc>
                <a:tc>
                  <a:txBody>
                    <a:bodyPr/>
                    <a:lstStyle/>
                    <a:p>
                      <a:pPr algn="ctr" fontAlgn="ctr"/>
                      <a:r>
                        <a:rPr lang="en-US" sz="1100" u="none" strike="noStrike">
                          <a:effectLst/>
                        </a:rPr>
                        <a:t>200 g/L Carboxin+ 200 g/L Thiram</a:t>
                      </a:r>
                      <a:endParaRPr lang="en-US"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Fungisit</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sv-SE" sz="1100" u="none" strike="noStrike">
                          <a:effectLst/>
                        </a:rPr>
                        <a:t>300 ml  / 100 kg tohuma</a:t>
                      </a:r>
                      <a:endParaRPr lang="sv-SE"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a:endParaRPr>
                    </a:p>
                  </a:txBody>
                  <a:tcPr marL="8438" marR="8438" marT="8438" marB="0" anchor="ctr"/>
                </a:tc>
                <a:extLst>
                  <a:ext uri="{0D108BD9-81ED-4DB2-BD59-A6C34878D82A}">
                    <a16:rowId xmlns="" xmlns:a16="http://schemas.microsoft.com/office/drawing/2014/main" val="10003"/>
                  </a:ext>
                </a:extLst>
              </a:tr>
              <a:tr h="447213">
                <a:tc>
                  <a:txBody>
                    <a:bodyPr/>
                    <a:lstStyle/>
                    <a:p>
                      <a:pPr algn="ctr" fontAlgn="ctr"/>
                      <a:r>
                        <a:rPr lang="tr-TR" sz="1100" u="none" strike="noStrike">
                          <a:effectLst/>
                        </a:rPr>
                        <a:t>BUĞDAY </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RASTIK (Ustilago tritici)</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en-US" sz="1100" u="none" strike="noStrike">
                          <a:effectLst/>
                        </a:rPr>
                        <a:t>200 g/L Carboxin+ 200 g/L Thiram</a:t>
                      </a:r>
                      <a:endParaRPr lang="en-US"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Fungisit</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sv-SE" sz="1100" u="none" strike="noStrike" dirty="0">
                          <a:effectLst/>
                        </a:rPr>
                        <a:t>300 ml / 100 kg tohuma</a:t>
                      </a:r>
                      <a:endParaRPr lang="sv-SE" sz="1100" b="0" i="0" u="none" strike="noStrike" dirty="0">
                        <a:solidFill>
                          <a:srgbClr val="000000"/>
                        </a:solidFill>
                        <a:effectLst/>
                        <a:latin typeface="Calibri"/>
                      </a:endParaRPr>
                    </a:p>
                  </a:txBody>
                  <a:tcPr marL="8438" marR="8438" marT="8438" marB="0" anchor="ctr"/>
                </a:tc>
                <a:tc>
                  <a:txBody>
                    <a:bodyPr/>
                    <a:lstStyle/>
                    <a:p>
                      <a:pPr algn="ctr" fontAlgn="ctr"/>
                      <a:r>
                        <a:rPr lang="tr-TR" sz="1100" u="none" strike="noStrike">
                          <a:effectLst/>
                        </a:rPr>
                        <a:t> </a:t>
                      </a:r>
                      <a:endParaRPr lang="tr-TR" sz="1100" b="0" i="0" u="none" strike="noStrike">
                        <a:solidFill>
                          <a:srgbClr val="000000"/>
                        </a:solidFill>
                        <a:effectLst/>
                        <a:latin typeface="Calibri"/>
                      </a:endParaRPr>
                    </a:p>
                  </a:txBody>
                  <a:tcPr marL="8438" marR="8438" marT="8438" marB="0" anchor="ctr"/>
                </a:tc>
                <a:extLst>
                  <a:ext uri="{0D108BD9-81ED-4DB2-BD59-A6C34878D82A}">
                    <a16:rowId xmlns="" xmlns:a16="http://schemas.microsoft.com/office/drawing/2014/main" val="10004"/>
                  </a:ext>
                </a:extLst>
              </a:tr>
              <a:tr h="618223">
                <a:tc>
                  <a:txBody>
                    <a:bodyPr/>
                    <a:lstStyle/>
                    <a:p>
                      <a:pPr algn="ctr" fontAlgn="ctr"/>
                      <a:r>
                        <a:rPr lang="tr-TR" sz="1100" u="none" strike="noStrike">
                          <a:effectLst/>
                        </a:rPr>
                        <a:t>MISIR</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TOHUM VE KÖK ÇÜRÜKLÜĞÜ (Fusarium verticillioides =F. moniliforme)</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en-US" sz="1100" u="none" strike="noStrike">
                          <a:effectLst/>
                        </a:rPr>
                        <a:t>200 g/L Carboxin+ 200 g/L Thiram</a:t>
                      </a:r>
                      <a:endParaRPr lang="en-US"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Fungisit</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250 ml /100 kg mısır tohumu</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a:endParaRPr>
                    </a:p>
                  </a:txBody>
                  <a:tcPr marL="8438" marR="8438" marT="8438" marB="0" anchor="ctr"/>
                </a:tc>
                <a:extLst>
                  <a:ext uri="{0D108BD9-81ED-4DB2-BD59-A6C34878D82A}">
                    <a16:rowId xmlns="" xmlns:a16="http://schemas.microsoft.com/office/drawing/2014/main" val="10005"/>
                  </a:ext>
                </a:extLst>
              </a:tr>
              <a:tr h="1080062">
                <a:tc>
                  <a:txBody>
                    <a:bodyPr/>
                    <a:lstStyle/>
                    <a:p>
                      <a:pPr algn="ctr" fontAlgn="ctr"/>
                      <a:r>
                        <a:rPr lang="tr-TR" sz="1100" u="none" strike="noStrike">
                          <a:effectLst/>
                        </a:rPr>
                        <a:t>PAMUK </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FİDE KÖK ÇÜRÜKLÜĞÜ (ÇÖKERTEN) (Rhizoctonia Solani, Pythium Spp.)</a:t>
                      </a:r>
                      <a:endParaRPr lang="tr-TR" sz="1100" b="0" i="0" u="none" strike="noStrike">
                        <a:solidFill>
                          <a:srgbClr val="000000"/>
                        </a:solidFill>
                        <a:effectLst/>
                        <a:latin typeface="Calibri"/>
                      </a:endParaRPr>
                    </a:p>
                  </a:txBody>
                  <a:tcPr marL="8438" marR="8438" marT="8438" marB="0" anchor="ctr"/>
                </a:tc>
                <a:tc>
                  <a:txBody>
                    <a:bodyPr/>
                    <a:lstStyle/>
                    <a:p>
                      <a:pPr algn="ctr" fontAlgn="ctr"/>
                      <a:r>
                        <a:rPr lang="en-US" sz="1100" u="none" strike="noStrike">
                          <a:effectLst/>
                        </a:rPr>
                        <a:t>200 g/L Carboxin+ 200 g/L Thiram</a:t>
                      </a:r>
                      <a:endParaRPr lang="en-US" sz="1100" b="0" i="0" u="none" strike="noStrike">
                        <a:solidFill>
                          <a:srgbClr val="000000"/>
                        </a:solidFill>
                        <a:effectLst/>
                        <a:latin typeface="Calibri"/>
                      </a:endParaRPr>
                    </a:p>
                  </a:txBody>
                  <a:tcPr marL="8438" marR="8438" marT="8438" marB="0" anchor="ctr"/>
                </a:tc>
                <a:tc>
                  <a:txBody>
                    <a:bodyPr/>
                    <a:lstStyle/>
                    <a:p>
                      <a:pPr algn="ctr" fontAlgn="ctr"/>
                      <a:r>
                        <a:rPr lang="tr-TR" sz="1100" u="none" strike="noStrike">
                          <a:effectLst/>
                        </a:rPr>
                        <a:t>Fungisit</a:t>
                      </a:r>
                      <a:endParaRPr lang="tr-TR" sz="1100" b="0" i="0" u="none" strike="noStrike">
                        <a:solidFill>
                          <a:srgbClr val="000000"/>
                        </a:solidFill>
                        <a:effectLst/>
                        <a:latin typeface="Calibri"/>
                      </a:endParaRPr>
                    </a:p>
                  </a:txBody>
                  <a:tcPr marL="8438" marR="8438" marT="8438" marB="0" anchor="ctr"/>
                </a:tc>
                <a:tc>
                  <a:txBody>
                    <a:bodyPr/>
                    <a:lstStyle/>
                    <a:p>
                      <a:pPr algn="l" fontAlgn="ctr"/>
                      <a:r>
                        <a:rPr lang="tr-TR" sz="1100" u="none" strike="noStrike" dirty="0">
                          <a:effectLst/>
                        </a:rPr>
                        <a:t>400 ml/ 100 kg tohum (</a:t>
                      </a:r>
                      <a:r>
                        <a:rPr lang="tr-TR" sz="1100" u="none" strike="noStrike" dirty="0" err="1">
                          <a:effectLst/>
                        </a:rPr>
                        <a:t>delinte</a:t>
                      </a:r>
                      <a:r>
                        <a:rPr lang="tr-TR" sz="1100" u="none" strike="noStrike" dirty="0">
                          <a:effectLst/>
                        </a:rPr>
                        <a:t> edilmiş pamuk tohumuna) </a:t>
                      </a:r>
                      <a:r>
                        <a:rPr lang="tr-TR" sz="1100" u="none" strike="noStrike" dirty="0" smtClean="0">
                          <a:effectLst/>
                        </a:rPr>
                        <a:t>,        500 </a:t>
                      </a:r>
                      <a:r>
                        <a:rPr lang="tr-TR" sz="1100" u="none" strike="noStrike" dirty="0">
                          <a:effectLst/>
                        </a:rPr>
                        <a:t>ml / 100 kg tohuma (az havlı pamuk tohumuna</a:t>
                      </a:r>
                      <a:r>
                        <a:rPr lang="tr-TR" sz="1100" u="none" strike="noStrike" dirty="0" smtClean="0">
                          <a:effectLst/>
                        </a:rPr>
                        <a:t>),                       600 </a:t>
                      </a:r>
                      <a:r>
                        <a:rPr lang="tr-TR" sz="1100" u="none" strike="noStrike" dirty="0">
                          <a:effectLst/>
                        </a:rPr>
                        <a:t>ml / 100 kg tohuma (çok havlı pamuk tohumuna)</a:t>
                      </a:r>
                      <a:endParaRPr lang="tr-TR" sz="1100" b="0" i="0" u="none" strike="noStrike" dirty="0">
                        <a:solidFill>
                          <a:srgbClr val="000000"/>
                        </a:solidFill>
                        <a:effectLst/>
                        <a:latin typeface="Calibri"/>
                      </a:endParaRPr>
                    </a:p>
                  </a:txBody>
                  <a:tcPr marL="8438" marR="8438" marT="8438"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libri"/>
                      </a:endParaRPr>
                    </a:p>
                  </a:txBody>
                  <a:tcPr marL="8438" marR="8438" marT="8438" marB="0" anchor="ctr"/>
                </a:tc>
                <a:extLst>
                  <a:ext uri="{0D108BD9-81ED-4DB2-BD59-A6C34878D82A}">
                    <a16:rowId xmlns="" xmlns:a16="http://schemas.microsoft.com/office/drawing/2014/main" val="10006"/>
                  </a:ext>
                </a:extLst>
              </a:tr>
            </a:tbl>
          </a:graphicData>
        </a:graphic>
      </p:graphicFrame>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35</a:t>
            </a:fld>
            <a:endParaRPr lang="tr-TR">
              <a:solidFill>
                <a:prstClr val="black">
                  <a:tint val="75000"/>
                </a:prstClr>
              </a:solidFill>
            </a:endParaRPr>
          </a:p>
        </p:txBody>
      </p:sp>
    </p:spTree>
    <p:extLst>
      <p:ext uri="{BB962C8B-B14F-4D97-AF65-F5344CB8AC3E}">
        <p14:creationId xmlns:p14="http://schemas.microsoft.com/office/powerpoint/2010/main" val="857699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836712"/>
            <a:ext cx="7886700" cy="903000"/>
          </a:xfrm>
        </p:spPr>
        <p:txBody>
          <a:bodyPr>
            <a:normAutofit/>
          </a:bodyPr>
          <a:lstStyle/>
          <a:p>
            <a:pPr algn="ctr"/>
            <a:r>
              <a:rPr lang="en-US" sz="2400" b="1" dirty="0">
                <a:latin typeface="Times New Roman" pitchFamily="18" charset="0"/>
                <a:cs typeface="Times New Roman" pitchFamily="18" charset="0"/>
              </a:rPr>
              <a:t>205,9 g/l </a:t>
            </a:r>
            <a:r>
              <a:rPr lang="en-US" sz="2400" b="1" dirty="0" err="1">
                <a:latin typeface="Times New Roman" pitchFamily="18" charset="0"/>
                <a:cs typeface="Times New Roman" pitchFamily="18" charset="0"/>
              </a:rPr>
              <a:t>Carboxin</a:t>
            </a:r>
            <a:r>
              <a:rPr lang="en-US" sz="2400" b="1" dirty="0">
                <a:latin typeface="Times New Roman" pitchFamily="18" charset="0"/>
                <a:cs typeface="Times New Roman" pitchFamily="18" charset="0"/>
              </a:rPr>
              <a:t> + </a:t>
            </a:r>
            <a:r>
              <a:rPr lang="en-US" sz="2400" b="1" dirty="0" smtClean="0">
                <a:latin typeface="Times New Roman" pitchFamily="18" charset="0"/>
                <a:cs typeface="Times New Roman" pitchFamily="18" charset="0"/>
              </a:rPr>
              <a:t>205,9 </a:t>
            </a:r>
            <a:r>
              <a:rPr lang="en-US" sz="2400" b="1" dirty="0">
                <a:latin typeface="Times New Roman" pitchFamily="18" charset="0"/>
                <a:cs typeface="Times New Roman" pitchFamily="18" charset="0"/>
              </a:rPr>
              <a:t>g/l </a:t>
            </a:r>
            <a:r>
              <a:rPr lang="en-US" sz="2400" b="1" dirty="0" err="1" smtClean="0">
                <a:latin typeface="Times New Roman" pitchFamily="18" charset="0"/>
                <a:cs typeface="Times New Roman" pitchFamily="18" charset="0"/>
              </a:rPr>
              <a:t>Thiram</a:t>
            </a:r>
            <a:endParaRPr lang="tr-TR" sz="2400" b="1" dirty="0">
              <a:latin typeface="Times New Roman" pitchFamily="18" charset="0"/>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484210572"/>
              </p:ext>
            </p:extLst>
          </p:nvPr>
        </p:nvGraphicFramePr>
        <p:xfrm>
          <a:off x="539552" y="1828800"/>
          <a:ext cx="7472737" cy="4351337"/>
        </p:xfrm>
        <a:graphic>
          <a:graphicData uri="http://schemas.openxmlformats.org/drawingml/2006/table">
            <a:tbl>
              <a:tblPr>
                <a:tableStyleId>{5C22544A-7EE6-4342-B048-85BDC9FD1C3A}</a:tableStyleId>
              </a:tblPr>
              <a:tblGrid>
                <a:gridCol w="1008112">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1152128">
                  <a:extLst>
                    <a:ext uri="{9D8B030D-6E8A-4147-A177-3AD203B41FA5}">
                      <a16:colId xmlns="" xmlns:a16="http://schemas.microsoft.com/office/drawing/2014/main" val="20003"/>
                    </a:ext>
                  </a:extLst>
                </a:gridCol>
                <a:gridCol w="1524726">
                  <a:extLst>
                    <a:ext uri="{9D8B030D-6E8A-4147-A177-3AD203B41FA5}">
                      <a16:colId xmlns="" xmlns:a16="http://schemas.microsoft.com/office/drawing/2014/main" val="20004"/>
                    </a:ext>
                  </a:extLst>
                </a:gridCol>
                <a:gridCol w="979459">
                  <a:extLst>
                    <a:ext uri="{9D8B030D-6E8A-4147-A177-3AD203B41FA5}">
                      <a16:colId xmlns="" xmlns:a16="http://schemas.microsoft.com/office/drawing/2014/main" val="20005"/>
                    </a:ext>
                  </a:extLst>
                </a:gridCol>
              </a:tblGrid>
              <a:tr h="371275">
                <a:tc>
                  <a:txBody>
                    <a:bodyPr/>
                    <a:lstStyle/>
                    <a:p>
                      <a:pPr algn="ctr" fontAlgn="ctr"/>
                      <a:r>
                        <a:rPr lang="tr-TR" sz="1100" u="none" strike="noStrike" dirty="0">
                          <a:effectLst/>
                        </a:rPr>
                        <a:t>BİTKİ</a:t>
                      </a:r>
                      <a:endParaRPr lang="tr-TR" sz="1100" b="1" i="0" u="none" strike="noStrike" dirty="0">
                        <a:effectLst/>
                        <a:latin typeface="Calibri"/>
                      </a:endParaRPr>
                    </a:p>
                  </a:txBody>
                  <a:tcPr marL="7425" marR="7425" marT="7425" marB="0" anchor="ctr"/>
                </a:tc>
                <a:tc>
                  <a:txBody>
                    <a:bodyPr/>
                    <a:lstStyle/>
                    <a:p>
                      <a:pPr algn="ctr" fontAlgn="ctr"/>
                      <a:r>
                        <a:rPr lang="tr-TR" sz="1100" u="none" strike="noStrike">
                          <a:effectLst/>
                        </a:rPr>
                        <a:t>ZARARLI ORGANİZMA</a:t>
                      </a:r>
                      <a:endParaRPr lang="tr-TR" sz="1100" b="1" i="0" u="none" strike="noStrike">
                        <a:effectLst/>
                        <a:latin typeface="Calibri"/>
                      </a:endParaRPr>
                    </a:p>
                  </a:txBody>
                  <a:tcPr marL="7425" marR="7425" marT="7425" marB="0" anchor="ctr"/>
                </a:tc>
                <a:tc>
                  <a:txBody>
                    <a:bodyPr/>
                    <a:lstStyle/>
                    <a:p>
                      <a:pPr algn="l" fontAlgn="ctr"/>
                      <a:r>
                        <a:rPr lang="tr-TR" sz="1100" u="none" strike="noStrike">
                          <a:effectLst/>
                        </a:rPr>
                        <a:t>AKTİF MADDE</a:t>
                      </a:r>
                      <a:endParaRPr lang="tr-TR" sz="1100" b="1" i="0" u="none" strike="noStrike">
                        <a:effectLst/>
                        <a:latin typeface="Calibri"/>
                      </a:endParaRPr>
                    </a:p>
                  </a:txBody>
                  <a:tcPr marL="7425" marR="7425" marT="7425" marB="0" anchor="ctr"/>
                </a:tc>
                <a:tc>
                  <a:txBody>
                    <a:bodyPr/>
                    <a:lstStyle/>
                    <a:p>
                      <a:pPr algn="ctr" fontAlgn="ctr"/>
                      <a:r>
                        <a:rPr lang="tr-TR" sz="1100" u="none" strike="noStrike">
                          <a:effectLst/>
                        </a:rPr>
                        <a:t>RUHSAT GRUBU</a:t>
                      </a:r>
                      <a:endParaRPr lang="tr-TR" sz="1100" b="1" i="0" u="none" strike="noStrike">
                        <a:effectLst/>
                        <a:latin typeface="Calibri"/>
                      </a:endParaRPr>
                    </a:p>
                  </a:txBody>
                  <a:tcPr marL="7425" marR="7425" marT="7425" marB="0" anchor="ctr"/>
                </a:tc>
                <a:tc>
                  <a:txBody>
                    <a:bodyPr/>
                    <a:lstStyle/>
                    <a:p>
                      <a:pPr algn="l" fontAlgn="ctr"/>
                      <a:r>
                        <a:rPr lang="tr-TR" sz="1100" u="none" strike="noStrike">
                          <a:effectLst/>
                        </a:rPr>
                        <a:t>DOZU</a:t>
                      </a:r>
                      <a:endParaRPr lang="tr-TR" sz="1100" b="1" i="0" u="none" strike="noStrike">
                        <a:effectLst/>
                        <a:latin typeface="Calibri"/>
                      </a:endParaRPr>
                    </a:p>
                  </a:txBody>
                  <a:tcPr marL="7425" marR="7425" marT="7425" marB="0" anchor="ctr"/>
                </a:tc>
                <a:tc>
                  <a:txBody>
                    <a:bodyPr/>
                    <a:lstStyle/>
                    <a:p>
                      <a:pPr algn="ctr" fontAlgn="ctr"/>
                      <a:r>
                        <a:rPr lang="tr-TR" sz="1100" u="none" strike="noStrike">
                          <a:effectLst/>
                        </a:rPr>
                        <a:t>ILAÇ HASAT ARASI SÜRE</a:t>
                      </a:r>
                      <a:endParaRPr lang="tr-TR" sz="1100" b="1" i="0" u="none" strike="noStrike">
                        <a:effectLst/>
                        <a:latin typeface="Calibri"/>
                      </a:endParaRPr>
                    </a:p>
                  </a:txBody>
                  <a:tcPr marL="7425" marR="7425" marT="7425" marB="0" anchor="ctr"/>
                </a:tc>
                <a:extLst>
                  <a:ext uri="{0D108BD9-81ED-4DB2-BD59-A6C34878D82A}">
                    <a16:rowId xmlns="" xmlns:a16="http://schemas.microsoft.com/office/drawing/2014/main" val="10000"/>
                  </a:ext>
                </a:extLst>
              </a:tr>
              <a:tr h="393551">
                <a:tc>
                  <a:txBody>
                    <a:bodyPr/>
                    <a:lstStyle/>
                    <a:p>
                      <a:pPr algn="ctr" fontAlgn="ctr"/>
                      <a:r>
                        <a:rPr lang="tr-TR" sz="900" u="none" strike="noStrike">
                          <a:effectLst/>
                        </a:rPr>
                        <a:t>ARPA</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Arpa kapalı rastık (Ustilago hordei)</a:t>
                      </a:r>
                      <a:endParaRPr lang="tr-TR" sz="900" b="0" i="0" u="none" strike="noStrike">
                        <a:solidFill>
                          <a:srgbClr val="000000"/>
                        </a:solidFill>
                        <a:effectLst/>
                        <a:latin typeface="Calibri"/>
                      </a:endParaRPr>
                    </a:p>
                  </a:txBody>
                  <a:tcPr marL="7425" marR="7425" marT="7425" marB="0" anchor="ctr"/>
                </a:tc>
                <a:tc>
                  <a:txBody>
                    <a:bodyPr/>
                    <a:lstStyle/>
                    <a:p>
                      <a:pPr algn="l" fontAlgn="ctr"/>
                      <a:r>
                        <a:rPr lang="en-US" sz="900" u="none" strike="noStrike" dirty="0">
                          <a:effectLst/>
                        </a:rPr>
                        <a:t>205,9 g/l </a:t>
                      </a:r>
                      <a:r>
                        <a:rPr lang="en-US" sz="900" u="none" strike="noStrike" dirty="0" err="1">
                          <a:effectLst/>
                        </a:rPr>
                        <a:t>Carboxin</a:t>
                      </a:r>
                      <a:r>
                        <a:rPr lang="en-US" sz="900" u="none" strike="noStrike" dirty="0">
                          <a:effectLst/>
                        </a:rPr>
                        <a:t> + 205,9 g/l </a:t>
                      </a:r>
                      <a:r>
                        <a:rPr lang="en-US" sz="900" u="none" strike="noStrike" dirty="0" err="1">
                          <a:effectLst/>
                        </a:rPr>
                        <a:t>Thiram</a:t>
                      </a:r>
                      <a:endParaRPr lang="en-US" sz="900" b="0" i="0" u="none" strike="noStrike" dirty="0">
                        <a:solidFill>
                          <a:srgbClr val="000000"/>
                        </a:solidFill>
                        <a:effectLst/>
                        <a:latin typeface="Calibri"/>
                      </a:endParaRPr>
                    </a:p>
                  </a:txBody>
                  <a:tcPr marL="7425" marR="7425" marT="7425" marB="0" anchor="ctr"/>
                </a:tc>
                <a:tc>
                  <a:txBody>
                    <a:bodyPr/>
                    <a:lstStyle/>
                    <a:p>
                      <a:pPr algn="ctr" fontAlgn="ctr"/>
                      <a:r>
                        <a:rPr lang="tr-TR" sz="900" u="none" strike="noStrike">
                          <a:effectLst/>
                        </a:rPr>
                        <a:t>Fungisit</a:t>
                      </a:r>
                      <a:endParaRPr lang="tr-TR" sz="900" b="0" i="0" u="none" strike="noStrike">
                        <a:solidFill>
                          <a:srgbClr val="000000"/>
                        </a:solidFill>
                        <a:effectLst/>
                        <a:latin typeface="Calibri"/>
                      </a:endParaRPr>
                    </a:p>
                  </a:txBody>
                  <a:tcPr marL="7425" marR="7425" marT="7425" marB="0" anchor="ctr"/>
                </a:tc>
                <a:tc>
                  <a:txBody>
                    <a:bodyPr/>
                    <a:lstStyle/>
                    <a:p>
                      <a:pPr algn="l" fontAlgn="ctr"/>
                      <a:r>
                        <a:rPr lang="sv-SE" sz="900" u="none" strike="noStrike">
                          <a:effectLst/>
                        </a:rPr>
                        <a:t>300 ml / 100 kg tohuma</a:t>
                      </a:r>
                      <a:endParaRPr lang="sv-SE"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 </a:t>
                      </a:r>
                      <a:endParaRPr lang="tr-TR" sz="900" b="0" i="0" u="none" strike="noStrike">
                        <a:solidFill>
                          <a:srgbClr val="000000"/>
                        </a:solidFill>
                        <a:effectLst/>
                        <a:latin typeface="Calibri"/>
                      </a:endParaRPr>
                    </a:p>
                  </a:txBody>
                  <a:tcPr marL="7425" marR="7425" marT="7425" marB="0" anchor="ctr"/>
                </a:tc>
                <a:extLst>
                  <a:ext uri="{0D108BD9-81ED-4DB2-BD59-A6C34878D82A}">
                    <a16:rowId xmlns="" xmlns:a16="http://schemas.microsoft.com/office/drawing/2014/main" val="10001"/>
                  </a:ext>
                </a:extLst>
              </a:tr>
              <a:tr h="378700">
                <a:tc>
                  <a:txBody>
                    <a:bodyPr/>
                    <a:lstStyle/>
                    <a:p>
                      <a:pPr algn="ctr" fontAlgn="ctr"/>
                      <a:r>
                        <a:rPr lang="tr-TR" sz="900" u="none" strike="noStrike">
                          <a:effectLst/>
                        </a:rPr>
                        <a:t>BUĞDAY </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FİDE YANIKLIĞI, KÖK VE KÖK BOĞAZI ÇÜRÜKLÜĞÜ (Fusarium spp)</a:t>
                      </a:r>
                      <a:endParaRPr lang="tr-TR" sz="900" b="0" i="0" u="none" strike="noStrike">
                        <a:solidFill>
                          <a:srgbClr val="000000"/>
                        </a:solidFill>
                        <a:effectLst/>
                        <a:latin typeface="Calibri"/>
                      </a:endParaRPr>
                    </a:p>
                  </a:txBody>
                  <a:tcPr marL="7425" marR="7425" marT="7425" marB="0" anchor="ctr"/>
                </a:tc>
                <a:tc>
                  <a:txBody>
                    <a:bodyPr/>
                    <a:lstStyle/>
                    <a:p>
                      <a:pPr algn="l" fontAlgn="ctr"/>
                      <a:r>
                        <a:rPr lang="en-US" sz="900" u="none" strike="noStrike">
                          <a:effectLst/>
                        </a:rPr>
                        <a:t>205,9 g/l Carboxin + 205,9 g/l Thiram</a:t>
                      </a:r>
                      <a:endParaRPr lang="en-US"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Fungisit</a:t>
                      </a:r>
                      <a:endParaRPr lang="tr-TR" sz="900" b="0" i="0" u="none" strike="noStrike">
                        <a:solidFill>
                          <a:srgbClr val="000000"/>
                        </a:solidFill>
                        <a:effectLst/>
                        <a:latin typeface="Calibri"/>
                      </a:endParaRPr>
                    </a:p>
                  </a:txBody>
                  <a:tcPr marL="7425" marR="7425" marT="7425" marB="0" anchor="ctr"/>
                </a:tc>
                <a:tc>
                  <a:txBody>
                    <a:bodyPr/>
                    <a:lstStyle/>
                    <a:p>
                      <a:pPr algn="l" fontAlgn="ctr"/>
                      <a:r>
                        <a:rPr lang="sv-SE" sz="900" u="none" strike="noStrike">
                          <a:effectLst/>
                        </a:rPr>
                        <a:t>300 ml / 100 kg tohuma</a:t>
                      </a:r>
                      <a:endParaRPr lang="sv-SE"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 </a:t>
                      </a:r>
                      <a:endParaRPr lang="tr-TR" sz="900" b="0" i="0" u="none" strike="noStrike">
                        <a:solidFill>
                          <a:srgbClr val="000000"/>
                        </a:solidFill>
                        <a:effectLst/>
                        <a:latin typeface="Calibri"/>
                      </a:endParaRPr>
                    </a:p>
                  </a:txBody>
                  <a:tcPr marL="7425" marR="7425" marT="7425" marB="0" anchor="ctr"/>
                </a:tc>
                <a:extLst>
                  <a:ext uri="{0D108BD9-81ED-4DB2-BD59-A6C34878D82A}">
                    <a16:rowId xmlns="" xmlns:a16="http://schemas.microsoft.com/office/drawing/2014/main" val="10002"/>
                  </a:ext>
                </a:extLst>
              </a:tr>
              <a:tr h="400976">
                <a:tc>
                  <a:txBody>
                    <a:bodyPr/>
                    <a:lstStyle/>
                    <a:p>
                      <a:pPr algn="ctr" fontAlgn="ctr"/>
                      <a:r>
                        <a:rPr lang="tr-TR" sz="900" u="none" strike="noStrike">
                          <a:effectLst/>
                        </a:rPr>
                        <a:t>BUĞDAY </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Buğday rastığı (Ustilago nuda var. trici)</a:t>
                      </a:r>
                      <a:endParaRPr lang="tr-TR" sz="900" b="0" i="0" u="none" strike="noStrike">
                        <a:solidFill>
                          <a:srgbClr val="000000"/>
                        </a:solidFill>
                        <a:effectLst/>
                        <a:latin typeface="Calibri"/>
                      </a:endParaRPr>
                    </a:p>
                  </a:txBody>
                  <a:tcPr marL="7425" marR="7425" marT="7425" marB="0" anchor="ctr"/>
                </a:tc>
                <a:tc>
                  <a:txBody>
                    <a:bodyPr/>
                    <a:lstStyle/>
                    <a:p>
                      <a:pPr algn="l" fontAlgn="ctr"/>
                      <a:r>
                        <a:rPr lang="en-US" sz="900" u="none" strike="noStrike" dirty="0">
                          <a:effectLst/>
                        </a:rPr>
                        <a:t>205,9 g/l </a:t>
                      </a:r>
                      <a:r>
                        <a:rPr lang="en-US" sz="900" u="none" strike="noStrike" dirty="0" err="1">
                          <a:effectLst/>
                        </a:rPr>
                        <a:t>Carboxin</a:t>
                      </a:r>
                      <a:r>
                        <a:rPr lang="en-US" sz="900" u="none" strike="noStrike" dirty="0">
                          <a:effectLst/>
                        </a:rPr>
                        <a:t> + 205,9 g/l </a:t>
                      </a:r>
                      <a:r>
                        <a:rPr lang="en-US" sz="900" u="none" strike="noStrike" dirty="0" err="1">
                          <a:effectLst/>
                        </a:rPr>
                        <a:t>Thiram</a:t>
                      </a:r>
                      <a:endParaRPr lang="en-US" sz="900" b="0" i="0" u="none" strike="noStrike" dirty="0">
                        <a:solidFill>
                          <a:srgbClr val="000000"/>
                        </a:solidFill>
                        <a:effectLst/>
                        <a:latin typeface="Calibri"/>
                      </a:endParaRPr>
                    </a:p>
                  </a:txBody>
                  <a:tcPr marL="7425" marR="7425" marT="7425" marB="0" anchor="ctr"/>
                </a:tc>
                <a:tc>
                  <a:txBody>
                    <a:bodyPr/>
                    <a:lstStyle/>
                    <a:p>
                      <a:pPr algn="ctr" fontAlgn="ctr"/>
                      <a:r>
                        <a:rPr lang="tr-TR" sz="900" u="none" strike="noStrike">
                          <a:effectLst/>
                        </a:rPr>
                        <a:t>Fungisit</a:t>
                      </a:r>
                      <a:endParaRPr lang="tr-TR" sz="900" b="0" i="0" u="none" strike="noStrike">
                        <a:solidFill>
                          <a:srgbClr val="000000"/>
                        </a:solidFill>
                        <a:effectLst/>
                        <a:latin typeface="Calibri"/>
                      </a:endParaRPr>
                    </a:p>
                  </a:txBody>
                  <a:tcPr marL="7425" marR="7425" marT="7425" marB="0" anchor="ctr"/>
                </a:tc>
                <a:tc>
                  <a:txBody>
                    <a:bodyPr/>
                    <a:lstStyle/>
                    <a:p>
                      <a:pPr algn="l" fontAlgn="ctr"/>
                      <a:r>
                        <a:rPr lang="sv-SE" sz="900" u="none" strike="noStrike">
                          <a:effectLst/>
                        </a:rPr>
                        <a:t>300 ml / 100 kg tohuma</a:t>
                      </a:r>
                      <a:endParaRPr lang="sv-SE"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 </a:t>
                      </a:r>
                      <a:endParaRPr lang="tr-TR" sz="900" b="0" i="0" u="none" strike="noStrike">
                        <a:solidFill>
                          <a:srgbClr val="000000"/>
                        </a:solidFill>
                        <a:effectLst/>
                        <a:latin typeface="Calibri"/>
                      </a:endParaRPr>
                    </a:p>
                  </a:txBody>
                  <a:tcPr marL="7425" marR="7425" marT="7425" marB="0" anchor="ctr"/>
                </a:tc>
                <a:extLst>
                  <a:ext uri="{0D108BD9-81ED-4DB2-BD59-A6C34878D82A}">
                    <a16:rowId xmlns="" xmlns:a16="http://schemas.microsoft.com/office/drawing/2014/main" val="10003"/>
                  </a:ext>
                </a:extLst>
              </a:tr>
              <a:tr h="393551">
                <a:tc>
                  <a:txBody>
                    <a:bodyPr/>
                    <a:lstStyle/>
                    <a:p>
                      <a:pPr algn="ctr" fontAlgn="ctr"/>
                      <a:r>
                        <a:rPr lang="tr-TR" sz="900" u="none" strike="noStrike">
                          <a:effectLst/>
                        </a:rPr>
                        <a:t>BUĞDAY </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Adi sürme (Tilletia caries, T. foetida)</a:t>
                      </a:r>
                      <a:endParaRPr lang="tr-TR" sz="900" b="0" i="0" u="none" strike="noStrike">
                        <a:solidFill>
                          <a:srgbClr val="000000"/>
                        </a:solidFill>
                        <a:effectLst/>
                        <a:latin typeface="Calibri"/>
                      </a:endParaRPr>
                    </a:p>
                  </a:txBody>
                  <a:tcPr marL="7425" marR="7425" marT="7425" marB="0" anchor="ctr"/>
                </a:tc>
                <a:tc>
                  <a:txBody>
                    <a:bodyPr/>
                    <a:lstStyle/>
                    <a:p>
                      <a:pPr algn="l" fontAlgn="ctr"/>
                      <a:r>
                        <a:rPr lang="en-US" sz="900" u="none" strike="noStrike">
                          <a:effectLst/>
                        </a:rPr>
                        <a:t>205,9 g/l Carboxin + 205,9 g/l Thiram</a:t>
                      </a:r>
                      <a:endParaRPr lang="en-US"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dirty="0" err="1">
                          <a:effectLst/>
                        </a:rPr>
                        <a:t>Fungisit</a:t>
                      </a:r>
                      <a:endParaRPr lang="tr-TR" sz="900" b="0" i="0" u="none" strike="noStrike" dirty="0">
                        <a:solidFill>
                          <a:srgbClr val="000000"/>
                        </a:solidFill>
                        <a:effectLst/>
                        <a:latin typeface="Calibri"/>
                      </a:endParaRPr>
                    </a:p>
                  </a:txBody>
                  <a:tcPr marL="7425" marR="7425" marT="7425" marB="0" anchor="ctr"/>
                </a:tc>
                <a:tc>
                  <a:txBody>
                    <a:bodyPr/>
                    <a:lstStyle/>
                    <a:p>
                      <a:pPr algn="l" fontAlgn="ctr"/>
                      <a:r>
                        <a:rPr lang="sv-SE" sz="900" u="none" strike="noStrike">
                          <a:effectLst/>
                        </a:rPr>
                        <a:t>300 ml  / 100 kg tohuma</a:t>
                      </a:r>
                      <a:endParaRPr lang="sv-SE"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 </a:t>
                      </a:r>
                      <a:endParaRPr lang="tr-TR" sz="900" b="0" i="0" u="none" strike="noStrike">
                        <a:solidFill>
                          <a:srgbClr val="000000"/>
                        </a:solidFill>
                        <a:effectLst/>
                        <a:latin typeface="Calibri"/>
                      </a:endParaRPr>
                    </a:p>
                  </a:txBody>
                  <a:tcPr marL="7425" marR="7425" marT="7425" marB="0" anchor="ctr"/>
                </a:tc>
                <a:extLst>
                  <a:ext uri="{0D108BD9-81ED-4DB2-BD59-A6C34878D82A}">
                    <a16:rowId xmlns="" xmlns:a16="http://schemas.microsoft.com/office/drawing/2014/main" val="10004"/>
                  </a:ext>
                </a:extLst>
              </a:tr>
              <a:tr h="408402">
                <a:tc>
                  <a:txBody>
                    <a:bodyPr/>
                    <a:lstStyle/>
                    <a:p>
                      <a:pPr algn="ctr" fontAlgn="ctr"/>
                      <a:r>
                        <a:rPr lang="tr-TR" sz="900" u="none" strike="noStrike">
                          <a:effectLst/>
                        </a:rPr>
                        <a:t>BUĞDAY </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Arpa kapalı rastık (Ustilago hordei)</a:t>
                      </a:r>
                      <a:endParaRPr lang="tr-TR" sz="900" b="0" i="0" u="none" strike="noStrike">
                        <a:solidFill>
                          <a:srgbClr val="000000"/>
                        </a:solidFill>
                        <a:effectLst/>
                        <a:latin typeface="Calibri"/>
                      </a:endParaRPr>
                    </a:p>
                  </a:txBody>
                  <a:tcPr marL="7425" marR="7425" marT="7425" marB="0" anchor="ctr"/>
                </a:tc>
                <a:tc>
                  <a:txBody>
                    <a:bodyPr/>
                    <a:lstStyle/>
                    <a:p>
                      <a:pPr algn="l" fontAlgn="ctr"/>
                      <a:r>
                        <a:rPr lang="en-US" sz="900" u="none" strike="noStrike" dirty="0">
                          <a:effectLst/>
                        </a:rPr>
                        <a:t>205,9 g/l </a:t>
                      </a:r>
                      <a:r>
                        <a:rPr lang="en-US" sz="900" u="none" strike="noStrike" dirty="0" err="1">
                          <a:effectLst/>
                        </a:rPr>
                        <a:t>Carboxin</a:t>
                      </a:r>
                      <a:r>
                        <a:rPr lang="en-US" sz="900" u="none" strike="noStrike" dirty="0">
                          <a:effectLst/>
                        </a:rPr>
                        <a:t> + 205,9 g/l </a:t>
                      </a:r>
                      <a:r>
                        <a:rPr lang="en-US" sz="900" u="none" strike="noStrike" dirty="0" err="1">
                          <a:effectLst/>
                        </a:rPr>
                        <a:t>Thiram</a:t>
                      </a:r>
                      <a:endParaRPr lang="en-US" sz="900" b="0" i="0" u="none" strike="noStrike" dirty="0">
                        <a:solidFill>
                          <a:srgbClr val="000000"/>
                        </a:solidFill>
                        <a:effectLst/>
                        <a:latin typeface="Calibri"/>
                      </a:endParaRPr>
                    </a:p>
                  </a:txBody>
                  <a:tcPr marL="7425" marR="7425" marT="7425" marB="0" anchor="ctr"/>
                </a:tc>
                <a:tc>
                  <a:txBody>
                    <a:bodyPr/>
                    <a:lstStyle/>
                    <a:p>
                      <a:pPr algn="ctr" fontAlgn="ctr"/>
                      <a:r>
                        <a:rPr lang="tr-TR" sz="900" u="none" strike="noStrike">
                          <a:effectLst/>
                        </a:rPr>
                        <a:t>Fungisit</a:t>
                      </a:r>
                      <a:endParaRPr lang="tr-TR" sz="900" b="0" i="0" u="none" strike="noStrike">
                        <a:solidFill>
                          <a:srgbClr val="000000"/>
                        </a:solidFill>
                        <a:effectLst/>
                        <a:latin typeface="Calibri"/>
                      </a:endParaRPr>
                    </a:p>
                  </a:txBody>
                  <a:tcPr marL="7425" marR="7425" marT="7425" marB="0" anchor="ctr"/>
                </a:tc>
                <a:tc>
                  <a:txBody>
                    <a:bodyPr/>
                    <a:lstStyle/>
                    <a:p>
                      <a:pPr algn="l" fontAlgn="ctr"/>
                      <a:r>
                        <a:rPr lang="sv-SE" sz="900" u="none" strike="noStrike">
                          <a:effectLst/>
                        </a:rPr>
                        <a:t>300 ml / 100 kg tohuma</a:t>
                      </a:r>
                      <a:endParaRPr lang="sv-SE"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 </a:t>
                      </a:r>
                      <a:endParaRPr lang="tr-TR" sz="900" b="0" i="0" u="none" strike="noStrike">
                        <a:solidFill>
                          <a:srgbClr val="000000"/>
                        </a:solidFill>
                        <a:effectLst/>
                        <a:latin typeface="Calibri"/>
                      </a:endParaRPr>
                    </a:p>
                  </a:txBody>
                  <a:tcPr marL="7425" marR="7425" marT="7425" marB="0" anchor="ctr"/>
                </a:tc>
                <a:extLst>
                  <a:ext uri="{0D108BD9-81ED-4DB2-BD59-A6C34878D82A}">
                    <a16:rowId xmlns="" xmlns:a16="http://schemas.microsoft.com/office/drawing/2014/main" val="10005"/>
                  </a:ext>
                </a:extLst>
              </a:tr>
              <a:tr h="415827">
                <a:tc>
                  <a:txBody>
                    <a:bodyPr/>
                    <a:lstStyle/>
                    <a:p>
                      <a:pPr algn="ctr" fontAlgn="ctr"/>
                      <a:r>
                        <a:rPr lang="tr-TR" sz="900" u="none" strike="noStrike">
                          <a:effectLst/>
                        </a:rPr>
                        <a:t>BUĞDAY </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dirty="0">
                          <a:effectLst/>
                        </a:rPr>
                        <a:t>RASTIK (</a:t>
                      </a:r>
                      <a:r>
                        <a:rPr lang="tr-TR" sz="900" u="none" strike="noStrike" dirty="0" err="1">
                          <a:effectLst/>
                        </a:rPr>
                        <a:t>Ustilago</a:t>
                      </a:r>
                      <a:r>
                        <a:rPr lang="tr-TR" sz="900" u="none" strike="noStrike" dirty="0">
                          <a:effectLst/>
                        </a:rPr>
                        <a:t> </a:t>
                      </a:r>
                      <a:r>
                        <a:rPr lang="tr-TR" sz="900" u="none" strike="noStrike" dirty="0" err="1">
                          <a:effectLst/>
                        </a:rPr>
                        <a:t>tritici</a:t>
                      </a:r>
                      <a:r>
                        <a:rPr lang="tr-TR" sz="900" u="none" strike="noStrike" dirty="0">
                          <a:effectLst/>
                        </a:rPr>
                        <a:t>)</a:t>
                      </a:r>
                      <a:endParaRPr lang="tr-TR" sz="900" b="0" i="0" u="none" strike="noStrike" dirty="0">
                        <a:solidFill>
                          <a:srgbClr val="000000"/>
                        </a:solidFill>
                        <a:effectLst/>
                        <a:latin typeface="Calibri"/>
                      </a:endParaRPr>
                    </a:p>
                  </a:txBody>
                  <a:tcPr marL="7425" marR="7425" marT="7425" marB="0" anchor="ctr"/>
                </a:tc>
                <a:tc>
                  <a:txBody>
                    <a:bodyPr/>
                    <a:lstStyle/>
                    <a:p>
                      <a:pPr algn="l" fontAlgn="ctr"/>
                      <a:r>
                        <a:rPr lang="en-US" sz="900" u="none" strike="noStrike">
                          <a:effectLst/>
                        </a:rPr>
                        <a:t>205,9 g/l Carboxin + 205,9 g/l Thiram</a:t>
                      </a:r>
                      <a:endParaRPr lang="en-US"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Fungisit</a:t>
                      </a:r>
                      <a:endParaRPr lang="tr-TR" sz="900" b="0" i="0" u="none" strike="noStrike">
                        <a:solidFill>
                          <a:srgbClr val="000000"/>
                        </a:solidFill>
                        <a:effectLst/>
                        <a:latin typeface="Calibri"/>
                      </a:endParaRPr>
                    </a:p>
                  </a:txBody>
                  <a:tcPr marL="7425" marR="7425" marT="7425" marB="0" anchor="ctr"/>
                </a:tc>
                <a:tc>
                  <a:txBody>
                    <a:bodyPr/>
                    <a:lstStyle/>
                    <a:p>
                      <a:pPr algn="l" fontAlgn="ctr"/>
                      <a:r>
                        <a:rPr lang="sv-SE" sz="900" u="none" strike="noStrike">
                          <a:effectLst/>
                        </a:rPr>
                        <a:t>300 ml / 100 kg tohuma</a:t>
                      </a:r>
                      <a:endParaRPr lang="sv-SE"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 </a:t>
                      </a:r>
                      <a:endParaRPr lang="tr-TR" sz="900" b="0" i="0" u="none" strike="noStrike">
                        <a:solidFill>
                          <a:srgbClr val="000000"/>
                        </a:solidFill>
                        <a:effectLst/>
                        <a:latin typeface="Calibri"/>
                      </a:endParaRPr>
                    </a:p>
                  </a:txBody>
                  <a:tcPr marL="7425" marR="7425" marT="7425" marB="0" anchor="ctr"/>
                </a:tc>
                <a:extLst>
                  <a:ext uri="{0D108BD9-81ED-4DB2-BD59-A6C34878D82A}">
                    <a16:rowId xmlns="" xmlns:a16="http://schemas.microsoft.com/office/drawing/2014/main" val="10006"/>
                  </a:ext>
                </a:extLst>
              </a:tr>
              <a:tr h="452955">
                <a:tc>
                  <a:txBody>
                    <a:bodyPr/>
                    <a:lstStyle/>
                    <a:p>
                      <a:pPr algn="ctr" fontAlgn="ctr"/>
                      <a:r>
                        <a:rPr lang="tr-TR" sz="900" u="none" strike="noStrike">
                          <a:effectLst/>
                        </a:rPr>
                        <a:t>MISIR</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dirty="0">
                          <a:effectLst/>
                        </a:rPr>
                        <a:t>TOHUM VE KÖK ÇÜRÜKLÜĞÜ (</a:t>
                      </a:r>
                      <a:r>
                        <a:rPr lang="tr-TR" sz="900" u="none" strike="noStrike" dirty="0" err="1">
                          <a:effectLst/>
                        </a:rPr>
                        <a:t>Fusarium</a:t>
                      </a:r>
                      <a:r>
                        <a:rPr lang="tr-TR" sz="900" u="none" strike="noStrike" dirty="0">
                          <a:effectLst/>
                        </a:rPr>
                        <a:t> </a:t>
                      </a:r>
                      <a:r>
                        <a:rPr lang="tr-TR" sz="900" u="none" strike="noStrike" dirty="0" err="1">
                          <a:effectLst/>
                        </a:rPr>
                        <a:t>verticillioides</a:t>
                      </a:r>
                      <a:r>
                        <a:rPr lang="tr-TR" sz="900" u="none" strike="noStrike" dirty="0">
                          <a:effectLst/>
                        </a:rPr>
                        <a:t> =</a:t>
                      </a:r>
                      <a:r>
                        <a:rPr lang="tr-TR" sz="900" u="none" strike="noStrike" dirty="0" err="1">
                          <a:effectLst/>
                        </a:rPr>
                        <a:t>Fusarium</a:t>
                      </a:r>
                      <a:r>
                        <a:rPr lang="tr-TR" sz="900" u="none" strike="noStrike" dirty="0">
                          <a:effectLst/>
                        </a:rPr>
                        <a:t> </a:t>
                      </a:r>
                      <a:r>
                        <a:rPr lang="tr-TR" sz="900" u="none" strike="noStrike" dirty="0" err="1">
                          <a:effectLst/>
                        </a:rPr>
                        <a:t>moniliforme</a:t>
                      </a:r>
                      <a:r>
                        <a:rPr lang="tr-TR" sz="900" u="none" strike="noStrike" dirty="0">
                          <a:effectLst/>
                        </a:rPr>
                        <a:t>)</a:t>
                      </a:r>
                      <a:endParaRPr lang="tr-TR" sz="900" b="0" i="0" u="none" strike="noStrike" dirty="0">
                        <a:solidFill>
                          <a:srgbClr val="000000"/>
                        </a:solidFill>
                        <a:effectLst/>
                        <a:latin typeface="Calibri"/>
                      </a:endParaRPr>
                    </a:p>
                  </a:txBody>
                  <a:tcPr marL="7425" marR="7425" marT="7425" marB="0" anchor="ctr"/>
                </a:tc>
                <a:tc>
                  <a:txBody>
                    <a:bodyPr/>
                    <a:lstStyle/>
                    <a:p>
                      <a:pPr algn="l" fontAlgn="ctr"/>
                      <a:r>
                        <a:rPr lang="en-US" sz="900" u="none" strike="noStrike" dirty="0">
                          <a:effectLst/>
                        </a:rPr>
                        <a:t>205,9 g/l </a:t>
                      </a:r>
                      <a:r>
                        <a:rPr lang="en-US" sz="900" u="none" strike="noStrike" dirty="0" err="1">
                          <a:effectLst/>
                        </a:rPr>
                        <a:t>Carboxin</a:t>
                      </a:r>
                      <a:r>
                        <a:rPr lang="en-US" sz="900" u="none" strike="noStrike" dirty="0">
                          <a:effectLst/>
                        </a:rPr>
                        <a:t> + 205,9 g/l </a:t>
                      </a:r>
                      <a:r>
                        <a:rPr lang="en-US" sz="900" u="none" strike="noStrike" dirty="0" err="1">
                          <a:effectLst/>
                        </a:rPr>
                        <a:t>Thiram</a:t>
                      </a:r>
                      <a:endParaRPr lang="en-US" sz="900" b="0" i="0" u="none" strike="noStrike" dirty="0">
                        <a:solidFill>
                          <a:srgbClr val="000000"/>
                        </a:solidFill>
                        <a:effectLst/>
                        <a:latin typeface="Calibri"/>
                      </a:endParaRPr>
                    </a:p>
                  </a:txBody>
                  <a:tcPr marL="7425" marR="7425" marT="7425" marB="0" anchor="ctr"/>
                </a:tc>
                <a:tc>
                  <a:txBody>
                    <a:bodyPr/>
                    <a:lstStyle/>
                    <a:p>
                      <a:pPr algn="ctr" fontAlgn="ctr"/>
                      <a:r>
                        <a:rPr lang="tr-TR" sz="900" u="none" strike="noStrike">
                          <a:effectLst/>
                        </a:rPr>
                        <a:t>Fungisit</a:t>
                      </a:r>
                      <a:endParaRPr lang="tr-TR" sz="900" b="0" i="0" u="none" strike="noStrike">
                        <a:solidFill>
                          <a:srgbClr val="000000"/>
                        </a:solidFill>
                        <a:effectLst/>
                        <a:latin typeface="Calibri"/>
                      </a:endParaRPr>
                    </a:p>
                  </a:txBody>
                  <a:tcPr marL="7425" marR="7425" marT="7425" marB="0" anchor="ctr"/>
                </a:tc>
                <a:tc>
                  <a:txBody>
                    <a:bodyPr/>
                    <a:lstStyle/>
                    <a:p>
                      <a:pPr algn="l" fontAlgn="ctr"/>
                      <a:r>
                        <a:rPr lang="tr-TR" sz="900" u="none" strike="noStrike">
                          <a:effectLst/>
                        </a:rPr>
                        <a:t>250 ml / 100 kg mısır tohumu</a:t>
                      </a:r>
                      <a:endParaRPr lang="tr-TR" sz="900" b="0" i="0" u="none" strike="noStrike">
                        <a:solidFill>
                          <a:srgbClr val="000000"/>
                        </a:solidFill>
                        <a:effectLst/>
                        <a:latin typeface="Calibri"/>
                      </a:endParaRPr>
                    </a:p>
                  </a:txBody>
                  <a:tcPr marL="7425" marR="7425" marT="7425" marB="0" anchor="ctr"/>
                </a:tc>
                <a:tc>
                  <a:txBody>
                    <a:bodyPr/>
                    <a:lstStyle/>
                    <a:p>
                      <a:pPr algn="ctr" fontAlgn="ctr"/>
                      <a:endParaRPr lang="tr-TR" sz="900" b="0" i="0" u="none" strike="noStrike" dirty="0">
                        <a:solidFill>
                          <a:srgbClr val="000000"/>
                        </a:solidFill>
                        <a:effectLst/>
                        <a:latin typeface="Calibri"/>
                      </a:endParaRPr>
                    </a:p>
                  </a:txBody>
                  <a:tcPr marL="7425" marR="7425" marT="7425" marB="0" anchor="ctr"/>
                </a:tc>
                <a:extLst>
                  <a:ext uri="{0D108BD9-81ED-4DB2-BD59-A6C34878D82A}">
                    <a16:rowId xmlns="" xmlns:a16="http://schemas.microsoft.com/office/drawing/2014/main" val="10007"/>
                  </a:ext>
                </a:extLst>
              </a:tr>
              <a:tr h="1136100">
                <a:tc>
                  <a:txBody>
                    <a:bodyPr/>
                    <a:lstStyle/>
                    <a:p>
                      <a:pPr algn="ctr" fontAlgn="ctr"/>
                      <a:r>
                        <a:rPr lang="tr-TR" sz="900" u="none" strike="noStrike">
                          <a:effectLst/>
                        </a:rPr>
                        <a:t>PAMUK </a:t>
                      </a:r>
                      <a:endParaRPr lang="tr-TR"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FİDE KÖK ÇÜRÜKLÜĞÜ (Rhizoctonia solani, Fusarium spp., Macrophomina phassoli, Phyrhium spp.,  Verticillium spp., Aspergillus spp.)</a:t>
                      </a:r>
                      <a:endParaRPr lang="tr-TR" sz="900" b="0" i="0" u="none" strike="noStrike">
                        <a:solidFill>
                          <a:srgbClr val="000000"/>
                        </a:solidFill>
                        <a:effectLst/>
                        <a:latin typeface="Calibri"/>
                      </a:endParaRPr>
                    </a:p>
                  </a:txBody>
                  <a:tcPr marL="7425" marR="7425" marT="7425" marB="0" anchor="ctr"/>
                </a:tc>
                <a:tc>
                  <a:txBody>
                    <a:bodyPr/>
                    <a:lstStyle/>
                    <a:p>
                      <a:pPr algn="l" fontAlgn="ctr"/>
                      <a:r>
                        <a:rPr lang="en-US" sz="900" u="none" strike="noStrike">
                          <a:effectLst/>
                        </a:rPr>
                        <a:t>205,9 g/l Carboxin + 205,9 g/l Thiram</a:t>
                      </a:r>
                      <a:endParaRPr lang="en-US" sz="900" b="0" i="0" u="none" strike="noStrike">
                        <a:solidFill>
                          <a:srgbClr val="000000"/>
                        </a:solidFill>
                        <a:effectLst/>
                        <a:latin typeface="Calibri"/>
                      </a:endParaRPr>
                    </a:p>
                  </a:txBody>
                  <a:tcPr marL="7425" marR="7425" marT="7425" marB="0" anchor="ctr"/>
                </a:tc>
                <a:tc>
                  <a:txBody>
                    <a:bodyPr/>
                    <a:lstStyle/>
                    <a:p>
                      <a:pPr algn="ctr" fontAlgn="ctr"/>
                      <a:r>
                        <a:rPr lang="tr-TR" sz="900" u="none" strike="noStrike">
                          <a:effectLst/>
                        </a:rPr>
                        <a:t>Fungisit</a:t>
                      </a:r>
                      <a:endParaRPr lang="tr-TR" sz="900" b="0" i="0" u="none" strike="noStrike">
                        <a:solidFill>
                          <a:srgbClr val="000000"/>
                        </a:solidFill>
                        <a:effectLst/>
                        <a:latin typeface="Calibri"/>
                      </a:endParaRPr>
                    </a:p>
                  </a:txBody>
                  <a:tcPr marL="7425" marR="7425" marT="7425" marB="0" anchor="ctr"/>
                </a:tc>
                <a:tc>
                  <a:txBody>
                    <a:bodyPr/>
                    <a:lstStyle/>
                    <a:p>
                      <a:pPr algn="l" fontAlgn="ctr"/>
                      <a:r>
                        <a:rPr lang="tr-TR" sz="900" u="none" strike="noStrike" dirty="0">
                          <a:effectLst/>
                        </a:rPr>
                        <a:t>400 ml/ 100 kg tohum (</a:t>
                      </a:r>
                      <a:r>
                        <a:rPr lang="tr-TR" sz="900" u="none" strike="noStrike" dirty="0" err="1">
                          <a:effectLst/>
                        </a:rPr>
                        <a:t>delinte</a:t>
                      </a:r>
                      <a:r>
                        <a:rPr lang="tr-TR" sz="900" u="none" strike="noStrike" dirty="0">
                          <a:effectLst/>
                        </a:rPr>
                        <a:t> edilmiş pamuk tohumuna) ,,  500 ml / 100 kg tohuma (az havlı pamuk tohumuna),, </a:t>
                      </a:r>
                      <a:r>
                        <a:rPr lang="tr-TR" sz="900" u="none" strike="noStrike" dirty="0" smtClean="0">
                          <a:effectLst/>
                        </a:rPr>
                        <a:t>                 600 </a:t>
                      </a:r>
                      <a:r>
                        <a:rPr lang="tr-TR" sz="900" u="none" strike="noStrike" dirty="0">
                          <a:effectLst/>
                        </a:rPr>
                        <a:t>ml / 100 kg tohuma (çok havlı pamuk tohumuna</a:t>
                      </a:r>
                      <a:endParaRPr lang="tr-TR" sz="900" b="0" i="0" u="none" strike="noStrike" dirty="0">
                        <a:solidFill>
                          <a:srgbClr val="000000"/>
                        </a:solidFill>
                        <a:effectLst/>
                        <a:latin typeface="Calibri"/>
                      </a:endParaRPr>
                    </a:p>
                  </a:txBody>
                  <a:tcPr marL="7425" marR="7425" marT="7425" marB="0" anchor="ctr"/>
                </a:tc>
                <a:tc>
                  <a:txBody>
                    <a:bodyPr/>
                    <a:lstStyle/>
                    <a:p>
                      <a:pPr algn="ctr" fontAlgn="ctr"/>
                      <a:r>
                        <a:rPr lang="tr-TR" sz="900" u="none" strike="noStrike" dirty="0">
                          <a:effectLst/>
                        </a:rPr>
                        <a:t> </a:t>
                      </a:r>
                      <a:endParaRPr lang="tr-TR" sz="900" b="0" i="0" u="none" strike="noStrike" dirty="0">
                        <a:solidFill>
                          <a:srgbClr val="000000"/>
                        </a:solidFill>
                        <a:effectLst/>
                        <a:latin typeface="Calibri"/>
                      </a:endParaRPr>
                    </a:p>
                  </a:txBody>
                  <a:tcPr marL="7425" marR="7425" marT="7425" marB="0" anchor="ctr"/>
                </a:tc>
                <a:extLst>
                  <a:ext uri="{0D108BD9-81ED-4DB2-BD59-A6C34878D82A}">
                    <a16:rowId xmlns="" xmlns:a16="http://schemas.microsoft.com/office/drawing/2014/main" val="10008"/>
                  </a:ext>
                </a:extLst>
              </a:tr>
            </a:tbl>
          </a:graphicData>
        </a:graphic>
      </p:graphicFrame>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36</a:t>
            </a:fld>
            <a:endParaRPr lang="tr-TR">
              <a:solidFill>
                <a:prstClr val="black">
                  <a:tint val="75000"/>
                </a:prstClr>
              </a:solidFill>
            </a:endParaRPr>
          </a:p>
        </p:txBody>
      </p:sp>
    </p:spTree>
    <p:extLst>
      <p:ext uri="{BB962C8B-B14F-4D97-AF65-F5344CB8AC3E}">
        <p14:creationId xmlns:p14="http://schemas.microsoft.com/office/powerpoint/2010/main" val="2818634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3688" y="1988840"/>
            <a:ext cx="5954379" cy="4351337"/>
          </a:xfrm>
        </p:spPr>
        <p:txBody>
          <a:bodyPr/>
          <a:lstStyle/>
          <a:p>
            <a:endParaRPr lang="tr-TR" dirty="0" smtClean="0"/>
          </a:p>
          <a:p>
            <a:pPr marL="0" indent="0">
              <a:buNone/>
            </a:pPr>
            <a:endParaRPr lang="tr-TR" dirty="0" smtClean="0"/>
          </a:p>
          <a:p>
            <a:pPr marL="0" indent="0">
              <a:buNone/>
            </a:pPr>
            <a:r>
              <a:rPr lang="tr-TR" sz="2800" b="1" dirty="0" smtClean="0"/>
              <a:t>Bitki Koruma Ürünleri Veri Tabanı</a:t>
            </a:r>
          </a:p>
          <a:p>
            <a:endParaRPr lang="tr-TR" dirty="0" smtClean="0"/>
          </a:p>
          <a:p>
            <a:pPr marL="0" indent="0">
              <a:buNone/>
            </a:pPr>
            <a:endParaRPr lang="tr-TR" dirty="0"/>
          </a:p>
          <a:p>
            <a:pPr marL="0" lvl="0" indent="0">
              <a:buNone/>
            </a:pPr>
            <a:r>
              <a:rPr lang="tr-TR" sz="3600" b="1" u="sng" dirty="0" smtClean="0">
                <a:latin typeface="Times New Roman" panose="02020603050405020304" pitchFamily="18" charset="0"/>
                <a:cs typeface="Times New Roman" panose="02020603050405020304" pitchFamily="18" charset="0"/>
                <a:hlinkClick r:id="rId2"/>
              </a:rPr>
              <a:t>https</a:t>
            </a:r>
            <a:r>
              <a:rPr lang="tr-TR" sz="3600" b="1" u="sng" dirty="0">
                <a:latin typeface="Times New Roman" panose="02020603050405020304" pitchFamily="18" charset="0"/>
                <a:cs typeface="Times New Roman" panose="02020603050405020304" pitchFamily="18" charset="0"/>
                <a:hlinkClick r:id="rId2"/>
              </a:rPr>
              <a:t>://bku.tarim.gov.tr/</a:t>
            </a:r>
            <a:r>
              <a:rPr lang="tr-TR" sz="3600" b="1" u="sng" dirty="0">
                <a:latin typeface="Times New Roman" panose="02020603050405020304" pitchFamily="18" charset="0"/>
                <a:cs typeface="Times New Roman" panose="02020603050405020304" pitchFamily="18" charset="0"/>
              </a:rPr>
              <a:t> </a:t>
            </a:r>
            <a:endParaRPr lang="tr-TR" sz="3600" b="1" u="sng" dirty="0"/>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37</a:t>
            </a:fld>
            <a:endParaRPr lang="tr-TR">
              <a:solidFill>
                <a:prstClr val="black">
                  <a:tint val="75000"/>
                </a:prstClr>
              </a:solidFill>
            </a:endParaRPr>
          </a:p>
        </p:txBody>
      </p:sp>
    </p:spTree>
    <p:extLst>
      <p:ext uri="{BB962C8B-B14F-4D97-AF65-F5344CB8AC3E}">
        <p14:creationId xmlns:p14="http://schemas.microsoft.com/office/powerpoint/2010/main" val="903406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DAA58E8-8FE7-421E-A585-E3F5B5882639}" type="slidenum">
              <a:rPr lang="tr-TR" smtClean="0"/>
              <a:pPr>
                <a:defRPr/>
              </a:pPr>
              <a:t>38</a:t>
            </a:fld>
            <a:endParaRPr lang="tr-TR"/>
          </a:p>
        </p:txBody>
      </p:sp>
      <p:sp>
        <p:nvSpPr>
          <p:cNvPr id="5" name="AutoShape 2" descr="https://mail.tarimorman.gov.tr/owa/service.svc/s/GetFileAttachment?id=AAMkADQyNmE1ZjRiLWY4MjktNDgzYy1hMjAyLWY0ZGU4YWVlYWJjYwBGAAAAAABG97vUIrKETIpPh84YRmqQBwCswH02nGR%2FTJp4CGsAP7O7AAAAAAENAACswH02nGR%2FTJp4CGsAP7O7AAO0E%2BfAAAABEgAQALxT1yx1CxZDg12YHAcOhT0%3D&amp;isImagePreview=True&amp;X-OWA-CANARY=7lLhaKueLEuS0MG3p4OLCPc74AFCYdYIGxFmGVzLoIKjyb_MJaEKjjaZxRZWePQcQRVIWbete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ttps://mail.tarimorman.gov.tr/owa/service.svc/s/GetFileAttachment?id=AAMkADQyNmE1ZjRiLWY4MjktNDgzYy1hMjAyLWY0ZGU4YWVlYWJjYwBGAAAAAABG97vUIrKETIpPh84YRmqQBwCswH02nGR%2FTJp4CGsAP7O7AAAAAAENAACswH02nGR%2FTJp4CGsAP7O7AAO0E%2BfAAAABEgAQALxT1yx1CxZDg12YHAcOhT0%3D&amp;isImagePreview=True&amp;X-OWA-CANARY=7lLhaKueLEuS0MG3p4OLCPc74AFCYdYIGxFmGVzLoIKjyb_MJaEKjjaZxRZWePQcQRVIWbete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descr="C:\Users\GKGM~1.MIS\AppData\Local\Temp\Rar$DIa0.742\BKU EKRAN GÖRÜNTÜSÜ.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61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DAA58E8-8FE7-421E-A585-E3F5B5882639}" type="slidenum">
              <a:rPr lang="tr-TR" smtClean="0"/>
              <a:pPr>
                <a:defRPr/>
              </a:pPr>
              <a:t>39</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
            <a:ext cx="9144000" cy="6093831"/>
          </a:xfrm>
          <a:prstGeom prst="rect">
            <a:avLst/>
          </a:prstGeom>
        </p:spPr>
      </p:pic>
    </p:spTree>
    <p:extLst>
      <p:ext uri="{BB962C8B-B14F-4D97-AF65-F5344CB8AC3E}">
        <p14:creationId xmlns:p14="http://schemas.microsoft.com/office/powerpoint/2010/main" val="345510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052736"/>
            <a:ext cx="7886700" cy="975008"/>
          </a:xfrm>
        </p:spPr>
        <p:txBody>
          <a:bodyPr>
            <a:normAutofit/>
          </a:bodyPr>
          <a:lstStyle/>
          <a:p>
            <a:r>
              <a:rPr lang="tr-TR" sz="2400" b="1" dirty="0">
                <a:cs typeface="Times New Roman" pitchFamily="18" charset="0"/>
              </a:rPr>
              <a:t>Bitki koruma ürünü olarak ruhsat zorunluluğu bulunan ürünler</a:t>
            </a:r>
            <a:endParaRPr lang="tr-TR" sz="2400"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4</a:t>
            </a:fld>
            <a:endParaRPr lang="tr-TR">
              <a:solidFill>
                <a:prstClr val="black">
                  <a:tint val="75000"/>
                </a:prstClr>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561367790"/>
              </p:ext>
            </p:extLst>
          </p:nvPr>
        </p:nvGraphicFramePr>
        <p:xfrm>
          <a:off x="633413" y="18288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022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DAA58E8-8FE7-421E-A585-E3F5B5882639}" type="slidenum">
              <a:rPr lang="tr-TR" smtClean="0"/>
              <a:pPr>
                <a:defRPr/>
              </a:pPr>
              <a:t>40</a:t>
            </a:fld>
            <a:endParaRPr lang="tr-T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124744"/>
            <a:ext cx="3192674" cy="539016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8073" y="1196752"/>
            <a:ext cx="2293715" cy="4847760"/>
          </a:xfrm>
          <a:prstGeom prst="rect">
            <a:avLst/>
          </a:prstGeom>
        </p:spPr>
      </p:pic>
    </p:spTree>
    <p:extLst>
      <p:ext uri="{BB962C8B-B14F-4D97-AF65-F5344CB8AC3E}">
        <p14:creationId xmlns:p14="http://schemas.microsoft.com/office/powerpoint/2010/main" val="3248235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41</a:t>
            </a:fld>
            <a:endParaRPr lang="tr-TR">
              <a:solidFill>
                <a:prstClr val="black">
                  <a:tint val="75000"/>
                </a:prstClr>
              </a:solidFill>
            </a:endParaRPr>
          </a:p>
        </p:txBody>
      </p:sp>
      <p:sp>
        <p:nvSpPr>
          <p:cNvPr id="5" name="Metin kutusu 2"/>
          <p:cNvSpPr txBox="1">
            <a:spLocks noChangeArrowheads="1"/>
          </p:cNvSpPr>
          <p:nvPr/>
        </p:nvSpPr>
        <p:spPr bwMode="auto">
          <a:xfrm>
            <a:off x="4644008" y="2996952"/>
            <a:ext cx="3473451" cy="707886"/>
          </a:xfrm>
          <a:prstGeom prst="rect">
            <a:avLst/>
          </a:prstGeom>
          <a:noFill/>
          <a:ln w="9525">
            <a:noFill/>
            <a:miter lim="800000"/>
            <a:headEnd/>
            <a:tailEnd/>
          </a:ln>
        </p:spPr>
        <p:txBody>
          <a:bodyPr wrap="square">
            <a:spAutoFit/>
          </a:bodyPr>
          <a:lstStyle/>
          <a:p>
            <a:pPr fontAlgn="base">
              <a:spcBef>
                <a:spcPct val="0"/>
              </a:spcBef>
              <a:spcAft>
                <a:spcPct val="0"/>
              </a:spcAft>
            </a:pPr>
            <a:r>
              <a:rPr lang="tr-TR" sz="4000" b="1" dirty="0" smtClean="0">
                <a:solidFill>
                  <a:prstClr val="white"/>
                </a:solidFill>
                <a:cs typeface="Times New Roman" pitchFamily="18" charset="0"/>
              </a:rPr>
              <a:t>TEŞEKKÜRLER…</a:t>
            </a:r>
          </a:p>
        </p:txBody>
      </p:sp>
      <p:sp>
        <p:nvSpPr>
          <p:cNvPr id="6" name="2 Dikdörtgen"/>
          <p:cNvSpPr/>
          <p:nvPr/>
        </p:nvSpPr>
        <p:spPr>
          <a:xfrm>
            <a:off x="4644008" y="4365104"/>
            <a:ext cx="4320480" cy="954107"/>
          </a:xfrm>
          <a:prstGeom prst="rect">
            <a:avLst/>
          </a:prstGeom>
        </p:spPr>
        <p:txBody>
          <a:bodyPr wrap="square">
            <a:spAutoFit/>
          </a:bodyPr>
          <a:lstStyle/>
          <a:p>
            <a:pPr fontAlgn="base">
              <a:spcBef>
                <a:spcPct val="0"/>
              </a:spcBef>
              <a:spcAft>
                <a:spcPct val="0"/>
              </a:spcAft>
              <a:defRPr/>
            </a:pPr>
            <a:r>
              <a:rPr lang="tr-TR" altLang="tr-TR" sz="1400" b="1" dirty="0" smtClean="0">
                <a:solidFill>
                  <a:prstClr val="white"/>
                </a:solidFill>
                <a:cs typeface="Times New Roman" pitchFamily="18" charset="0"/>
              </a:rPr>
              <a:t>Ziraat Yük. Müh. Hacı Tevfik EMRE</a:t>
            </a:r>
            <a:endParaRPr lang="tr-TR" altLang="tr-TR" sz="1400" dirty="0" smtClean="0">
              <a:solidFill>
                <a:prstClr val="white"/>
              </a:solidFill>
              <a:cs typeface="Times New Roman" pitchFamily="18" charset="0"/>
            </a:endParaRPr>
          </a:p>
          <a:p>
            <a:pPr fontAlgn="base">
              <a:spcBef>
                <a:spcPct val="0"/>
              </a:spcBef>
              <a:spcAft>
                <a:spcPct val="0"/>
              </a:spcAft>
              <a:defRPr/>
            </a:pPr>
            <a:r>
              <a:rPr lang="tr-TR" altLang="tr-TR" sz="1400" dirty="0" smtClean="0">
                <a:solidFill>
                  <a:prstClr val="white"/>
                </a:solidFill>
                <a:cs typeface="Times New Roman" pitchFamily="18" charset="0"/>
              </a:rPr>
              <a:t>Bitki Koruma Ürünleri  Daire Başkanlığı</a:t>
            </a:r>
          </a:p>
          <a:p>
            <a:pPr fontAlgn="base">
              <a:spcBef>
                <a:spcPct val="0"/>
              </a:spcBef>
              <a:spcAft>
                <a:spcPct val="0"/>
              </a:spcAft>
              <a:defRPr/>
            </a:pPr>
            <a:r>
              <a:rPr lang="tr-TR" altLang="tr-TR" sz="1400" b="1" dirty="0" smtClean="0">
                <a:solidFill>
                  <a:prstClr val="white"/>
                </a:solidFill>
                <a:cs typeface="Times New Roman" pitchFamily="18" charset="0"/>
              </a:rPr>
              <a:t>Tel. 	: </a:t>
            </a:r>
            <a:r>
              <a:rPr lang="tr-TR" altLang="tr-TR" sz="1400" dirty="0" smtClean="0">
                <a:solidFill>
                  <a:prstClr val="white"/>
                </a:solidFill>
                <a:cs typeface="Times New Roman" pitchFamily="18" charset="0"/>
              </a:rPr>
              <a:t>0-312-258 75 56</a:t>
            </a:r>
          </a:p>
          <a:p>
            <a:pPr fontAlgn="base">
              <a:spcBef>
                <a:spcPct val="0"/>
              </a:spcBef>
              <a:spcAft>
                <a:spcPct val="0"/>
              </a:spcAft>
              <a:defRPr/>
            </a:pPr>
            <a:r>
              <a:rPr lang="tr-TR" altLang="tr-TR" sz="1400" b="1" dirty="0" err="1" smtClean="0">
                <a:solidFill>
                  <a:prstClr val="white"/>
                </a:solidFill>
                <a:cs typeface="Times New Roman" pitchFamily="18" charset="0"/>
              </a:rPr>
              <a:t>Email</a:t>
            </a:r>
            <a:r>
              <a:rPr lang="tr-TR" altLang="tr-TR" sz="1400" b="1" dirty="0" smtClean="0">
                <a:solidFill>
                  <a:prstClr val="white"/>
                </a:solidFill>
                <a:cs typeface="Times New Roman" pitchFamily="18" charset="0"/>
              </a:rPr>
              <a:t>             : </a:t>
            </a:r>
            <a:r>
              <a:rPr lang="tr-TR" altLang="tr-TR" sz="1400" dirty="0" smtClean="0">
                <a:solidFill>
                  <a:prstClr val="white"/>
                </a:solidFill>
                <a:cs typeface="Times New Roman" pitchFamily="18" charset="0"/>
              </a:rPr>
              <a:t>hacıtevfik.emre@tarimorman.gov.tr</a:t>
            </a:r>
          </a:p>
        </p:txBody>
      </p:sp>
    </p:spTree>
    <p:extLst>
      <p:ext uri="{BB962C8B-B14F-4D97-AF65-F5344CB8AC3E}">
        <p14:creationId xmlns:p14="http://schemas.microsoft.com/office/powerpoint/2010/main" val="154156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692696"/>
            <a:ext cx="7886700" cy="1047016"/>
          </a:xfrm>
        </p:spPr>
        <p:txBody>
          <a:bodyPr>
            <a:normAutofit/>
          </a:bodyPr>
          <a:lstStyle/>
          <a:p>
            <a:pPr algn="ctr"/>
            <a:r>
              <a:rPr lang="tr-TR" sz="2400" b="1" dirty="0">
                <a:latin typeface="+mn-lt"/>
              </a:rPr>
              <a:t>Ruhsat için gerekli ön </a:t>
            </a:r>
            <a:r>
              <a:rPr lang="tr-TR" sz="2400" b="1" dirty="0" smtClean="0">
                <a:latin typeface="+mn-lt"/>
              </a:rPr>
              <a:t>koşullar</a:t>
            </a:r>
            <a:endParaRPr lang="tr-TR" sz="2400" dirty="0">
              <a:latin typeface="+mn-lt"/>
            </a:endParaRPr>
          </a:p>
        </p:txBody>
      </p:sp>
      <p:sp>
        <p:nvSpPr>
          <p:cNvPr id="3" name="İçerik Yer Tutucusu 2"/>
          <p:cNvSpPr>
            <a:spLocks noGrp="1"/>
          </p:cNvSpPr>
          <p:nvPr>
            <p:ph idx="1"/>
          </p:nvPr>
        </p:nvSpPr>
        <p:spPr/>
        <p:txBody>
          <a:bodyPr>
            <a:normAutofit fontScale="92500"/>
          </a:bodyPr>
          <a:lstStyle/>
          <a:p>
            <a:pPr marL="0" indent="0">
              <a:buNone/>
            </a:pPr>
            <a:r>
              <a:rPr lang="tr-TR" dirty="0" smtClean="0"/>
              <a:t>	Türkiye'de </a:t>
            </a:r>
            <a:r>
              <a:rPr lang="tr-TR" dirty="0"/>
              <a:t>ilk kez ruhsatlandırılacak olan bitki koruma ürününün aktif maddesinin Avrupa Birliğinde </a:t>
            </a:r>
            <a:r>
              <a:rPr lang="tr-TR" u="sng" dirty="0"/>
              <a:t>veya</a:t>
            </a:r>
            <a:r>
              <a:rPr lang="tr-TR" dirty="0"/>
              <a:t> G8 ülkelerinde ruhsatlı olması gerekir.</a:t>
            </a:r>
          </a:p>
          <a:p>
            <a:pPr marL="0" indent="0">
              <a:buNone/>
            </a:pPr>
            <a:endParaRPr lang="tr-TR" dirty="0" smtClean="0"/>
          </a:p>
          <a:p>
            <a:pPr marL="0" indent="0">
              <a:buNone/>
            </a:pPr>
            <a:r>
              <a:rPr lang="tr-TR" dirty="0" smtClean="0"/>
              <a:t>Ayrıca,</a:t>
            </a:r>
            <a:endParaRPr lang="tr-TR" dirty="0"/>
          </a:p>
          <a:p>
            <a:r>
              <a:rPr lang="tr-TR" dirty="0" smtClean="0"/>
              <a:t> </a:t>
            </a:r>
            <a:r>
              <a:rPr lang="tr-TR" dirty="0"/>
              <a:t>Türkiye fauna, flora veya </a:t>
            </a:r>
            <a:r>
              <a:rPr lang="tr-TR" dirty="0" err="1"/>
              <a:t>mikroflorasından</a:t>
            </a:r>
            <a:r>
              <a:rPr lang="tr-TR" dirty="0"/>
              <a:t> izole edilmek koşuluyla mikroorganizmalar ve </a:t>
            </a:r>
            <a:r>
              <a:rPr lang="tr-TR" dirty="0" err="1"/>
              <a:t>entomopatojen</a:t>
            </a:r>
            <a:r>
              <a:rPr lang="tr-TR" dirty="0"/>
              <a:t> </a:t>
            </a:r>
            <a:r>
              <a:rPr lang="tr-TR" dirty="0" err="1"/>
              <a:t>nematod</a:t>
            </a:r>
            <a:r>
              <a:rPr lang="tr-TR" dirty="0"/>
              <a:t> içeren </a:t>
            </a:r>
            <a:r>
              <a:rPr lang="tr-TR" dirty="0" err="1"/>
              <a:t>biyopreparatlar</a:t>
            </a:r>
            <a:r>
              <a:rPr lang="tr-TR" dirty="0"/>
              <a:t>,</a:t>
            </a:r>
          </a:p>
          <a:p>
            <a:r>
              <a:rPr lang="tr-TR" dirty="0" smtClean="0"/>
              <a:t> </a:t>
            </a:r>
            <a:r>
              <a:rPr lang="tr-TR" dirty="0"/>
              <a:t>Bitki </a:t>
            </a:r>
            <a:r>
              <a:rPr lang="tr-TR" dirty="0" err="1"/>
              <a:t>aktivatörleri</a:t>
            </a:r>
            <a:r>
              <a:rPr lang="tr-TR" dirty="0"/>
              <a:t>,</a:t>
            </a:r>
          </a:p>
          <a:p>
            <a:r>
              <a:rPr lang="tr-TR" dirty="0" smtClean="0"/>
              <a:t> </a:t>
            </a:r>
            <a:r>
              <a:rPr lang="tr-TR" dirty="0"/>
              <a:t>Biyolojik mücadele etmenleri,</a:t>
            </a:r>
          </a:p>
          <a:p>
            <a:r>
              <a:rPr lang="tr-TR" dirty="0" smtClean="0"/>
              <a:t> </a:t>
            </a:r>
            <a:r>
              <a:rPr lang="tr-TR" dirty="0"/>
              <a:t>Tuzak ve </a:t>
            </a:r>
            <a:r>
              <a:rPr lang="tr-TR" dirty="0" err="1"/>
              <a:t>feromonlar</a:t>
            </a:r>
            <a:r>
              <a:rPr lang="tr-TR" dirty="0"/>
              <a:t>,</a:t>
            </a:r>
          </a:p>
          <a:p>
            <a:r>
              <a:rPr lang="tr-TR" dirty="0" smtClean="0"/>
              <a:t> </a:t>
            </a:r>
            <a:r>
              <a:rPr lang="tr-TR" dirty="0"/>
              <a:t>Böcek cezbedicileri (</a:t>
            </a:r>
            <a:r>
              <a:rPr lang="tr-TR" dirty="0" err="1"/>
              <a:t>Attractants</a:t>
            </a:r>
            <a:r>
              <a:rPr lang="tr-TR" dirty="0"/>
              <a:t>),</a:t>
            </a:r>
          </a:p>
          <a:p>
            <a:r>
              <a:rPr lang="tr-TR" dirty="0" smtClean="0"/>
              <a:t> </a:t>
            </a:r>
            <a:r>
              <a:rPr lang="tr-TR" dirty="0"/>
              <a:t>Bitkisel kökenli </a:t>
            </a:r>
            <a:r>
              <a:rPr lang="tr-TR" dirty="0" err="1"/>
              <a:t>ekstraktlar</a:t>
            </a:r>
            <a:r>
              <a:rPr lang="tr-TR" dirty="0"/>
              <a:t> veya yağlar,</a:t>
            </a:r>
          </a:p>
          <a:p>
            <a:pPr marL="0" indent="0">
              <a:buNone/>
            </a:pPr>
            <a:r>
              <a:rPr lang="tr-TR" dirty="0" smtClean="0"/>
              <a:t>     için Avrupa Birliği veya G8 ülkelerinde ruhsatlı olması şartı </a:t>
            </a:r>
            <a:r>
              <a:rPr lang="tr-TR" dirty="0"/>
              <a:t>aranmaz.</a:t>
            </a:r>
          </a:p>
          <a:p>
            <a:endParaRPr lang="tr-TR" dirty="0"/>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5</a:t>
            </a:fld>
            <a:endParaRPr lang="tr-TR">
              <a:solidFill>
                <a:prstClr val="black">
                  <a:tint val="75000"/>
                </a:prstClr>
              </a:solidFill>
            </a:endParaRPr>
          </a:p>
        </p:txBody>
      </p:sp>
    </p:spTree>
    <p:extLst>
      <p:ext uri="{BB962C8B-B14F-4D97-AF65-F5344CB8AC3E}">
        <p14:creationId xmlns:p14="http://schemas.microsoft.com/office/powerpoint/2010/main" val="3935550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379767457"/>
              </p:ext>
            </p:extLst>
          </p:nvPr>
        </p:nvGraphicFramePr>
        <p:xfrm>
          <a:off x="539552" y="171171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p:cNvSpPr txBox="1">
            <a:spLocks/>
          </p:cNvSpPr>
          <p:nvPr/>
        </p:nvSpPr>
        <p:spPr>
          <a:xfrm>
            <a:off x="0" y="116632"/>
            <a:ext cx="9144000" cy="5429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2400" b="1" dirty="0" smtClean="0">
                <a:solidFill>
                  <a:prstClr val="black"/>
                </a:solidFill>
                <a:latin typeface="Calibri"/>
                <a:cs typeface="Times New Roman" panose="02020603050405020304" pitchFamily="18" charset="0"/>
              </a:rPr>
              <a:t>BİTKİ KORUMA ÜRÜNLERİ VERİ TABANI</a:t>
            </a:r>
            <a:endParaRPr lang="tr-TR" sz="2400" b="1" dirty="0">
              <a:solidFill>
                <a:prstClr val="black"/>
              </a:solidFill>
              <a:latin typeface="Calibri"/>
              <a:cs typeface="Times New Roman" panose="02020603050405020304" pitchFamily="18" charset="0"/>
            </a:endParaRPr>
          </a:p>
        </p:txBody>
      </p:sp>
    </p:spTree>
    <p:extLst>
      <p:ext uri="{BB962C8B-B14F-4D97-AF65-F5344CB8AC3E}">
        <p14:creationId xmlns:p14="http://schemas.microsoft.com/office/powerpoint/2010/main" val="119224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52203" y="2343175"/>
            <a:ext cx="2448272"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tr-TR" b="1" dirty="0">
                <a:solidFill>
                  <a:prstClr val="black"/>
                </a:solidFill>
              </a:rPr>
              <a:t>Zararlı Organizma</a:t>
            </a:r>
          </a:p>
          <a:p>
            <a:pPr algn="ctr" fontAlgn="base">
              <a:spcBef>
                <a:spcPct val="0"/>
              </a:spcBef>
              <a:spcAft>
                <a:spcPct val="0"/>
              </a:spcAft>
            </a:pPr>
            <a:r>
              <a:rPr lang="tr-TR" b="1" dirty="0" smtClean="0">
                <a:solidFill>
                  <a:srgbClr val="FF0000"/>
                </a:solidFill>
              </a:rPr>
              <a:t>(644)</a:t>
            </a:r>
            <a:endParaRPr lang="tr-TR" b="1" dirty="0">
              <a:solidFill>
                <a:srgbClr val="FF0000"/>
              </a:solidFill>
            </a:endParaRPr>
          </a:p>
        </p:txBody>
      </p:sp>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7</a:t>
            </a:fld>
            <a:endParaRPr lang="tr-TR">
              <a:solidFill>
                <a:prstClr val="black">
                  <a:tint val="75000"/>
                </a:prstClr>
              </a:solidFill>
            </a:endParaRPr>
          </a:p>
        </p:txBody>
      </p:sp>
      <p:sp>
        <p:nvSpPr>
          <p:cNvPr id="8" name="Sağ Ok 7"/>
          <p:cNvSpPr/>
          <p:nvPr/>
        </p:nvSpPr>
        <p:spPr>
          <a:xfrm>
            <a:off x="3648100" y="2573685"/>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sp>
        <p:nvSpPr>
          <p:cNvPr id="9" name="Dikdörtgen 8"/>
          <p:cNvSpPr/>
          <p:nvPr/>
        </p:nvSpPr>
        <p:spPr>
          <a:xfrm>
            <a:off x="5220072" y="2343174"/>
            <a:ext cx="2780952" cy="10143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b="1" dirty="0">
                <a:solidFill>
                  <a:prstClr val="black"/>
                </a:solidFill>
              </a:rPr>
              <a:t>Aktif madde sayısı </a:t>
            </a:r>
          </a:p>
          <a:p>
            <a:pPr algn="ctr" fontAlgn="base">
              <a:spcBef>
                <a:spcPct val="0"/>
              </a:spcBef>
              <a:spcAft>
                <a:spcPct val="0"/>
              </a:spcAft>
            </a:pPr>
            <a:r>
              <a:rPr lang="tr-TR" dirty="0">
                <a:solidFill>
                  <a:srgbClr val="FF0000"/>
                </a:solidFill>
              </a:rPr>
              <a:t>(</a:t>
            </a:r>
            <a:r>
              <a:rPr lang="tr-TR" dirty="0" smtClean="0">
                <a:solidFill>
                  <a:srgbClr val="FF0000"/>
                </a:solidFill>
              </a:rPr>
              <a:t>386 </a:t>
            </a:r>
            <a:r>
              <a:rPr lang="tr-TR" dirty="0">
                <a:solidFill>
                  <a:srgbClr val="FF0000"/>
                </a:solidFill>
              </a:rPr>
              <a:t>aktif madde </a:t>
            </a:r>
            <a:r>
              <a:rPr lang="tr-TR" dirty="0" smtClean="0">
                <a:solidFill>
                  <a:srgbClr val="FF0000"/>
                </a:solidFill>
              </a:rPr>
              <a:t>)</a:t>
            </a:r>
            <a:endParaRPr lang="tr-TR" dirty="0">
              <a:solidFill>
                <a:srgbClr val="FF0000"/>
              </a:solidFill>
            </a:endParaRPr>
          </a:p>
        </p:txBody>
      </p:sp>
      <p:sp>
        <p:nvSpPr>
          <p:cNvPr id="10" name="Aşağı Ok 9"/>
          <p:cNvSpPr/>
          <p:nvPr/>
        </p:nvSpPr>
        <p:spPr>
          <a:xfrm>
            <a:off x="6345908" y="3829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sp>
        <p:nvSpPr>
          <p:cNvPr id="11" name="Dikdörtgen 10"/>
          <p:cNvSpPr/>
          <p:nvPr/>
        </p:nvSpPr>
        <p:spPr>
          <a:xfrm>
            <a:off x="5364088" y="5299273"/>
            <a:ext cx="244827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tr-TR" b="1" dirty="0">
                <a:solidFill>
                  <a:prstClr val="black"/>
                </a:solidFill>
                <a:latin typeface="Times New Roman" panose="02020603050405020304" pitchFamily="18" charset="0"/>
                <a:cs typeface="Times New Roman" panose="02020603050405020304" pitchFamily="18" charset="0"/>
              </a:rPr>
              <a:t>Ruhsatlı ürün sayısı</a:t>
            </a:r>
          </a:p>
          <a:p>
            <a:pPr algn="ctr" fontAlgn="base">
              <a:spcBef>
                <a:spcPct val="0"/>
              </a:spcBef>
              <a:spcAft>
                <a:spcPct val="0"/>
              </a:spcAft>
            </a:pPr>
            <a:r>
              <a:rPr lang="tr-TR" b="1" dirty="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5213)</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14" name="Unvan 1"/>
          <p:cNvSpPr txBox="1">
            <a:spLocks/>
          </p:cNvSpPr>
          <p:nvPr/>
        </p:nvSpPr>
        <p:spPr>
          <a:xfrm>
            <a:off x="0" y="116632"/>
            <a:ext cx="9144000" cy="5429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tr-TR" sz="2000" b="1" dirty="0" smtClean="0">
                <a:solidFill>
                  <a:prstClr val="black"/>
                </a:solidFill>
                <a:latin typeface="Calibri"/>
                <a:cs typeface="Times New Roman" panose="02020603050405020304" pitchFamily="18" charset="0"/>
              </a:rPr>
              <a:t>BİTKİ KORUMA ÜRÜNLERİNİN RUHSAT DURUMU</a:t>
            </a:r>
            <a:endParaRPr lang="tr-TR" sz="2000" b="1" dirty="0">
              <a:solidFill>
                <a:prstClr val="black"/>
              </a:solidFill>
              <a:latin typeface="Calibri"/>
              <a:cs typeface="Times New Roman" panose="02020603050405020304" pitchFamily="18" charset="0"/>
            </a:endParaRPr>
          </a:p>
        </p:txBody>
      </p:sp>
    </p:spTree>
    <p:extLst>
      <p:ext uri="{BB962C8B-B14F-4D97-AF65-F5344CB8AC3E}">
        <p14:creationId xmlns:p14="http://schemas.microsoft.com/office/powerpoint/2010/main" val="69543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F8E8E1F-3995-4E9A-A578-B4549DA94399}" type="slidenum">
              <a:rPr lang="tr-TR" smtClean="0">
                <a:solidFill>
                  <a:prstClr val="black">
                    <a:tint val="75000"/>
                  </a:prstClr>
                </a:solidFill>
              </a:rPr>
              <a:pPr>
                <a:defRPr/>
              </a:pPr>
              <a:t>8</a:t>
            </a:fld>
            <a:endParaRPr lang="tr-TR">
              <a:solidFill>
                <a:prstClr val="black">
                  <a:tint val="75000"/>
                </a:prstClr>
              </a:solidFill>
            </a:endParaRPr>
          </a:p>
        </p:txBody>
      </p:sp>
      <p:graphicFrame>
        <p:nvGraphicFramePr>
          <p:cNvPr id="5" name="4 Grafik"/>
          <p:cNvGraphicFramePr/>
          <p:nvPr>
            <p:extLst>
              <p:ext uri="{D42A27DB-BD31-4B8C-83A1-F6EECF244321}">
                <p14:modId xmlns:p14="http://schemas.microsoft.com/office/powerpoint/2010/main" val="1019090775"/>
              </p:ext>
            </p:extLst>
          </p:nvPr>
        </p:nvGraphicFramePr>
        <p:xfrm>
          <a:off x="1331640" y="1296843"/>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7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DAA58E8-8FE7-421E-A585-E3F5B5882639}" type="slidenum">
              <a:rPr lang="tr-TR" smtClean="0">
                <a:solidFill>
                  <a:prstClr val="black">
                    <a:tint val="75000"/>
                  </a:prstClr>
                </a:solidFill>
              </a:rPr>
              <a:pPr>
                <a:defRPr/>
              </a:pPr>
              <a:t>9</a:t>
            </a:fld>
            <a:endParaRPr lang="tr-TR">
              <a:solidFill>
                <a:prstClr val="black">
                  <a:tint val="75000"/>
                </a:prstClr>
              </a:solidFill>
            </a:endParaRPr>
          </a:p>
        </p:txBody>
      </p:sp>
      <p:graphicFrame>
        <p:nvGraphicFramePr>
          <p:cNvPr id="5" name="Grafik 4"/>
          <p:cNvGraphicFramePr>
            <a:graphicFrameLocks/>
          </p:cNvGraphicFramePr>
          <p:nvPr>
            <p:extLst>
              <p:ext uri="{D42A27DB-BD31-4B8C-83A1-F6EECF244321}">
                <p14:modId xmlns:p14="http://schemas.microsoft.com/office/powerpoint/2010/main" val="2950078716"/>
              </p:ext>
            </p:extLst>
          </p:nvPr>
        </p:nvGraphicFramePr>
        <p:xfrm>
          <a:off x="179512" y="1196752"/>
          <a:ext cx="8964488"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9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5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6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7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1506</TotalTime>
  <Words>2036</Words>
  <Application>Microsoft Office PowerPoint</Application>
  <PresentationFormat>Ekran Gösterisi (4:3)</PresentationFormat>
  <Paragraphs>395</Paragraphs>
  <Slides>41</Slides>
  <Notes>1</Notes>
  <HiddenSlides>0</HiddenSlides>
  <MMClips>0</MMClips>
  <ScaleCrop>false</ScaleCrop>
  <HeadingPairs>
    <vt:vector size="4" baseType="variant">
      <vt:variant>
        <vt:lpstr>Tema</vt:lpstr>
      </vt:variant>
      <vt:variant>
        <vt:i4>8</vt:i4>
      </vt:variant>
      <vt:variant>
        <vt:lpstr>Slayt Başlıkları</vt:lpstr>
      </vt:variant>
      <vt:variant>
        <vt:i4>41</vt:i4>
      </vt:variant>
    </vt:vector>
  </HeadingPairs>
  <TitlesOfParts>
    <vt:vector size="49" baseType="lpstr">
      <vt:lpstr>HDOfficeLightV0</vt:lpstr>
      <vt:lpstr>1_HDOfficeLightV0</vt:lpstr>
      <vt:lpstr>2_HDOfficeLightV0</vt:lpstr>
      <vt:lpstr>3_HDOfficeLightV0</vt:lpstr>
      <vt:lpstr>4_HDOfficeLightV0</vt:lpstr>
      <vt:lpstr>5_HDOfficeLightV0</vt:lpstr>
      <vt:lpstr>6_HDOfficeLightV0</vt:lpstr>
      <vt:lpstr>7_HDOfficeLightV0</vt:lpstr>
      <vt:lpstr>PowerPoint Sunusu</vt:lpstr>
      <vt:lpstr>PowerPoint Sunusu</vt:lpstr>
      <vt:lpstr>MEVZUAT</vt:lpstr>
      <vt:lpstr>Bitki koruma ürünü olarak ruhsat zorunluluğu bulunan ürünler</vt:lpstr>
      <vt:lpstr>Ruhsat için gerekli ön koşullar</vt:lpstr>
      <vt:lpstr>PowerPoint Sunusu</vt:lpstr>
      <vt:lpstr>PowerPoint Sunusu</vt:lpstr>
      <vt:lpstr>PowerPoint Sunusu</vt:lpstr>
      <vt:lpstr>PowerPoint Sunusu</vt:lpstr>
      <vt:lpstr>      ACİL DURUMLAR İÇİN GEÇİCİ KULLANIM!!!!</vt:lpstr>
      <vt:lpstr>TOHUM UYGULAMALARINDA KULLANILAN AKTİF MADDELERLE İLGİLİ AB ve ÜLKEMİZDE SON DURUM</vt:lpstr>
      <vt:lpstr>PowerPoint Sunusu</vt:lpstr>
      <vt:lpstr>PowerPoint Sunusu</vt:lpstr>
      <vt:lpstr>5 Aralık 2005:  Avrupa Birliği ile Tarım Müzakerelerinin başlaması;</vt:lpstr>
      <vt:lpstr>PowerPoint Sunusu</vt:lpstr>
      <vt:lpstr>PowerPoint Sunusu</vt:lpstr>
      <vt:lpstr>PowerPoint Sunusu</vt:lpstr>
      <vt:lpstr>Kullanımına Son Verilen Aktif Maddeler</vt:lpstr>
      <vt:lpstr>PowerPoint Sunusu</vt:lpstr>
      <vt:lpstr>PowerPoint Sunusu</vt:lpstr>
      <vt:lpstr>PowerPoint Sunusu</vt:lpstr>
      <vt:lpstr>GÜNDEME DAİR KONULAR</vt:lpstr>
      <vt:lpstr>Ülkemizde tohum ilaçlarında kullanılan  formulasyon şekilleri</vt:lpstr>
      <vt:lpstr>PowerPoint Sunusu</vt:lpstr>
      <vt:lpstr>PowerPoint Sunusu</vt:lpstr>
      <vt:lpstr>PowerPoint Sunusu</vt:lpstr>
      <vt:lpstr>PowerPoint Sunusu</vt:lpstr>
      <vt:lpstr>            THİRAM</vt:lpstr>
      <vt:lpstr>PowerPoint Sunusu</vt:lpstr>
      <vt:lpstr>THİRAM</vt:lpstr>
      <vt:lpstr>PowerPoint Sunusu</vt:lpstr>
      <vt:lpstr>PowerPoint Sunusu</vt:lpstr>
      <vt:lpstr>%80 Thiram</vt:lpstr>
      <vt:lpstr>-  %30 Thiram + %20 Tolclofos-methyl -  480 g/l Thiram</vt:lpstr>
      <vt:lpstr>200 g/L Carboxin+ 200 g/L Thiram</vt:lpstr>
      <vt:lpstr>205,9 g/l Carboxin + 205,9 g/l Thiram</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GKGM Misafir</dc:creator>
  <cp:lastModifiedBy>emre</cp:lastModifiedBy>
  <cp:revision>139</cp:revision>
  <dcterms:created xsi:type="dcterms:W3CDTF">2019-11-13T21:17:26Z</dcterms:created>
  <dcterms:modified xsi:type="dcterms:W3CDTF">2019-12-15T05:41:09Z</dcterms:modified>
</cp:coreProperties>
</file>