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498" r:id="rId2"/>
    <p:sldId id="492" r:id="rId3"/>
    <p:sldId id="504" r:id="rId4"/>
    <p:sldId id="497" r:id="rId5"/>
    <p:sldId id="503" r:id="rId6"/>
    <p:sldId id="502" r:id="rId7"/>
    <p:sldId id="507" r:id="rId8"/>
    <p:sldId id="506" r:id="rId9"/>
    <p:sldId id="508" r:id="rId10"/>
    <p:sldId id="509" r:id="rId11"/>
    <p:sldId id="510" r:id="rId12"/>
    <p:sldId id="515" r:id="rId13"/>
    <p:sldId id="516" r:id="rId14"/>
    <p:sldId id="517" r:id="rId15"/>
    <p:sldId id="518" r:id="rId16"/>
    <p:sldId id="519" r:id="rId17"/>
    <p:sldId id="521" r:id="rId18"/>
    <p:sldId id="522" r:id="rId19"/>
    <p:sldId id="523" r:id="rId20"/>
  </p:sldIdLst>
  <p:sldSz cx="9144000" cy="6858000" type="screen4x3"/>
  <p:notesSz cx="6797675" cy="9928225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9900"/>
    <a:srgbClr val="CC9900"/>
    <a:srgbClr val="28466A"/>
    <a:srgbClr val="FFCC66"/>
    <a:srgbClr val="008000"/>
    <a:srgbClr val="FF0000"/>
    <a:srgbClr val="FF99F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4" autoAdjust="0"/>
    <p:restoredTop sz="73875" autoAdjust="0"/>
  </p:normalViewPr>
  <p:slideViewPr>
    <p:cSldViewPr>
      <p:cViewPr varScale="1">
        <p:scale>
          <a:sx n="92" d="100"/>
          <a:sy n="92" d="100"/>
        </p:scale>
        <p:origin x="-9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MUZAFFER\AppData\Roaming\Microsoft\Excel\Book1%20(version%202).xlsb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MUZAFFER\AppData\Roaming\Microsoft\Excel\Book1%20(version%202).xlsb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3661002366100237E-2"/>
          <c:y val="0.14841730438472592"/>
          <c:w val="0.9526779952677995"/>
          <c:h val="0.67881139857517814"/>
        </c:manualLayout>
      </c:layout>
      <c:lineChart>
        <c:grouping val="standard"/>
        <c:varyColors val="0"/>
        <c:ser>
          <c:idx val="1"/>
          <c:order val="0"/>
          <c:tx>
            <c:strRef>
              <c:f>Sheet1!$I$3</c:f>
              <c:strCache>
                <c:ptCount val="1"/>
                <c:pt idx="0">
                  <c:v>Çiftçi Sayısı</c:v>
                </c:pt>
              </c:strCache>
            </c:strRef>
          </c:tx>
          <c:spPr>
            <a:ln w="381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4.4283075726645298E-2"/>
                  <c:y val="4.37125531722326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7189058632628188E-2"/>
                  <c:y val="-5.28391709656982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Sheet1!$H$20:$H$29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Sheet1!$I$20:$I$29</c:f>
              <c:numCache>
                <c:formatCode>#,##0</c:formatCode>
                <c:ptCount val="10"/>
                <c:pt idx="0">
                  <c:v>311799</c:v>
                </c:pt>
                <c:pt idx="1">
                  <c:v>246797</c:v>
                </c:pt>
                <c:pt idx="2">
                  <c:v>209115</c:v>
                </c:pt>
                <c:pt idx="3">
                  <c:v>187937</c:v>
                </c:pt>
                <c:pt idx="4">
                  <c:v>196901</c:v>
                </c:pt>
                <c:pt idx="5">
                  <c:v>171752</c:v>
                </c:pt>
                <c:pt idx="6">
                  <c:v>140682</c:v>
                </c:pt>
                <c:pt idx="7">
                  <c:v>126307</c:v>
                </c:pt>
                <c:pt idx="8">
                  <c:v>124354</c:v>
                </c:pt>
                <c:pt idx="9">
                  <c:v>103400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Sheet1!$J$3</c:f>
              <c:strCache>
                <c:ptCount val="1"/>
                <c:pt idx="0">
                  <c:v>Ekim Alanı Ha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4.4283075726645298E-2"/>
                  <c:y val="-4.82414698162729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Sheet1!$H$20:$H$29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Sheet1!$J$20:$J$29</c:f>
              <c:numCache>
                <c:formatCode>#,##0</c:formatCode>
                <c:ptCount val="10"/>
                <c:pt idx="0">
                  <c:v>323714</c:v>
                </c:pt>
                <c:pt idx="1">
                  <c:v>298874</c:v>
                </c:pt>
                <c:pt idx="2">
                  <c:v>320731</c:v>
                </c:pt>
                <c:pt idx="3">
                  <c:v>323970</c:v>
                </c:pt>
                <c:pt idx="4">
                  <c:v>328651</c:v>
                </c:pt>
                <c:pt idx="5">
                  <c:v>293841</c:v>
                </c:pt>
                <c:pt idx="6">
                  <c:v>280186</c:v>
                </c:pt>
                <c:pt idx="7">
                  <c:v>290910</c:v>
                </c:pt>
                <c:pt idx="8">
                  <c:v>287461</c:v>
                </c:pt>
                <c:pt idx="9">
                  <c:v>273990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71421056"/>
        <c:axId val="134255744"/>
      </c:lineChart>
      <c:catAx>
        <c:axId val="1714210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34255744"/>
        <c:crosses val="autoZero"/>
        <c:auto val="1"/>
        <c:lblAlgn val="ctr"/>
        <c:lblOffset val="100"/>
        <c:noMultiLvlLbl val="0"/>
      </c:catAx>
      <c:valAx>
        <c:axId val="134255744"/>
        <c:scaling>
          <c:orientation val="minMax"/>
          <c:max val="400000"/>
          <c:min val="100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crossAx val="171421056"/>
        <c:crosses val="autoZero"/>
        <c:crossBetween val="between"/>
        <c:majorUnit val="50000"/>
      </c:valAx>
      <c:spPr>
        <a:noFill/>
        <a:ln>
          <a:solidFill>
            <a:schemeClr val="bg1">
              <a:lumMod val="65000"/>
            </a:schemeClr>
          </a:solidFill>
        </a:ln>
        <a:effectLst/>
      </c:spPr>
    </c:plotArea>
    <c:legend>
      <c:legendPos val="t"/>
      <c:layout>
        <c:manualLayout>
          <c:xMode val="edge"/>
          <c:yMode val="edge"/>
          <c:x val="0.31359898090027033"/>
          <c:y val="3.2653061224489799E-2"/>
          <c:w val="0.37280203819945934"/>
          <c:h val="0.111583909154212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bg1">
          <a:lumMod val="6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55555555555555E-2"/>
          <c:y val="0.13488923478571946"/>
          <c:w val="0.93888888888888888"/>
          <c:h val="0.65605884244706569"/>
        </c:manualLayout>
      </c:layout>
      <c:lineChart>
        <c:grouping val="standard"/>
        <c:varyColors val="0"/>
        <c:ser>
          <c:idx val="0"/>
          <c:order val="0"/>
          <c:tx>
            <c:strRef>
              <c:f>Sheet1!$I$31</c:f>
              <c:strCache>
                <c:ptCount val="1"/>
                <c:pt idx="0">
                  <c:v>Pancar Verim Ton/Ha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8"/>
              <c:layout>
                <c:manualLayout>
                  <c:x val="-5.6840332458442694E-2"/>
                  <c:y val="-3.00579615048118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4.572889326334198E-2"/>
                  <c:y val="-3.0057414698162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902668416447932E-2"/>
                      <c:h val="3.6967774861475643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Sheet1!$H$32:$H$41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Sheet1!$I$32:$I$41</c:f>
              <c:numCache>
                <c:formatCode>0.0</c:formatCode>
                <c:ptCount val="10"/>
                <c:pt idx="0">
                  <c:v>44.64</c:v>
                </c:pt>
                <c:pt idx="1">
                  <c:v>41.54</c:v>
                </c:pt>
                <c:pt idx="2">
                  <c:v>48.29</c:v>
                </c:pt>
                <c:pt idx="3">
                  <c:v>53.32</c:v>
                </c:pt>
                <c:pt idx="4">
                  <c:v>54.59</c:v>
                </c:pt>
                <c:pt idx="5">
                  <c:v>54.88</c:v>
                </c:pt>
                <c:pt idx="6">
                  <c:v>53.25</c:v>
                </c:pt>
                <c:pt idx="7">
                  <c:v>56.68</c:v>
                </c:pt>
                <c:pt idx="8">
                  <c:v>58.24</c:v>
                </c:pt>
                <c:pt idx="9">
                  <c:v>58.43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4281856"/>
        <c:axId val="134551040"/>
      </c:lineChart>
      <c:lineChart>
        <c:grouping val="standard"/>
        <c:varyColors val="0"/>
        <c:ser>
          <c:idx val="1"/>
          <c:order val="1"/>
          <c:tx>
            <c:strRef>
              <c:f>Sheet1!$J$31</c:f>
              <c:strCache>
                <c:ptCount val="1"/>
                <c:pt idx="0">
                  <c:v>Çiftçi b. Ekim Alanı Ha</c:v>
                </c:pt>
              </c:strCache>
            </c:strRef>
          </c:tx>
          <c:spPr>
            <a:ln w="381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4.7729221347331596E-2"/>
                  <c:y val="-4.72284193642461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2729221347331584E-2"/>
                  <c:y val="3.00581437736947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013779527559056E-2"/>
                      <c:h val="6.4745552639253412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Sheet1!$H$32:$H$41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Sheet1!$J$32:$J$41</c:f>
              <c:numCache>
                <c:formatCode>0.0</c:formatCode>
                <c:ptCount val="10"/>
                <c:pt idx="0">
                  <c:v>1.0382137210189899</c:v>
                </c:pt>
                <c:pt idx="1">
                  <c:v>1.2110114790698427</c:v>
                </c:pt>
                <c:pt idx="2">
                  <c:v>1.5337541544126438</c:v>
                </c:pt>
                <c:pt idx="3">
                  <c:v>1.7238223447219014</c:v>
                </c:pt>
                <c:pt idx="4">
                  <c:v>1.669117983148892</c:v>
                </c:pt>
                <c:pt idx="5">
                  <c:v>1.7108447063207415</c:v>
                </c:pt>
                <c:pt idx="6">
                  <c:v>1.9916265051676831</c:v>
                </c:pt>
                <c:pt idx="7">
                  <c:v>2.3031977641777575</c:v>
                </c:pt>
                <c:pt idx="8">
                  <c:v>2.3116345272367598</c:v>
                </c:pt>
                <c:pt idx="9">
                  <c:v>2.6498065764023209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4570752"/>
        <c:axId val="134552576"/>
      </c:lineChart>
      <c:catAx>
        <c:axId val="1342818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34551040"/>
        <c:crosses val="autoZero"/>
        <c:auto val="1"/>
        <c:lblAlgn val="ctr"/>
        <c:lblOffset val="100"/>
        <c:noMultiLvlLbl val="0"/>
      </c:catAx>
      <c:valAx>
        <c:axId val="134551040"/>
        <c:scaling>
          <c:orientation val="minMax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34281856"/>
        <c:crosses val="autoZero"/>
        <c:crossBetween val="between"/>
        <c:majorUnit val="5"/>
      </c:valAx>
      <c:valAx>
        <c:axId val="134552576"/>
        <c:scaling>
          <c:orientation val="minMax"/>
          <c:min val="1"/>
        </c:scaling>
        <c:delete val="0"/>
        <c:axPos val="r"/>
        <c:numFmt formatCode="0.0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34570752"/>
        <c:crosses val="max"/>
        <c:crossBetween val="between"/>
        <c:majorUnit val="0.5"/>
      </c:valAx>
      <c:catAx>
        <c:axId val="1345707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4552576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bg1">
              <a:lumMod val="65000"/>
            </a:schemeClr>
          </a:solidFill>
        </a:ln>
        <a:effectLst/>
      </c:spPr>
    </c:plotArea>
    <c:legend>
      <c:legendPos val="t"/>
      <c:layout>
        <c:manualLayout>
          <c:xMode val="edge"/>
          <c:yMode val="edge"/>
          <c:x val="6.8880712658811363E-2"/>
          <c:y val="3.263511224944151E-2"/>
          <c:w val="0.86198687664041995"/>
          <c:h val="7.78530944501502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tr-TR" sz="2000" b="1" dirty="0"/>
              <a:t>Şeker Pancarı Tohum Üretimi ve İthalatı (Ton)</a:t>
            </a:r>
            <a:endParaRPr lang="en-GB" sz="2000" b="1" dirty="0"/>
          </a:p>
        </c:rich>
      </c:tx>
      <c:layout>
        <c:manualLayout>
          <c:xMode val="edge"/>
          <c:yMode val="edge"/>
          <c:x val="0.26982704555750142"/>
          <c:y val="5.472837929742260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4185823408486112"/>
          <c:y val="0.13597175087721253"/>
          <c:w val="0.82784299052847976"/>
          <c:h val="0.584157235122679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'Şekerpancarı Tohum Üretim Mikta'!$B$1</c:f>
              <c:strCache>
                <c:ptCount val="1"/>
                <c:pt idx="0">
                  <c:v>Üretim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numRef>
              <c:f>'Şekerpancarı Tohum Üretim Mikta'!$A$2:$A$11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'Şekerpancarı Tohum Üretim Mikta'!$B$2:$B$11</c:f>
              <c:numCache>
                <c:formatCode>General</c:formatCode>
                <c:ptCount val="10"/>
                <c:pt idx="0" formatCode="#,##0">
                  <c:v>2720</c:v>
                </c:pt>
                <c:pt idx="1">
                  <c:v>582</c:v>
                </c:pt>
                <c:pt idx="2" formatCode="#,##0">
                  <c:v>1448</c:v>
                </c:pt>
                <c:pt idx="3">
                  <c:v>947</c:v>
                </c:pt>
                <c:pt idx="4" formatCode="#,##0">
                  <c:v>1005</c:v>
                </c:pt>
                <c:pt idx="5" formatCode="#,##0">
                  <c:v>1479</c:v>
                </c:pt>
                <c:pt idx="6" formatCode="#,##0">
                  <c:v>1166</c:v>
                </c:pt>
                <c:pt idx="7">
                  <c:v>896</c:v>
                </c:pt>
                <c:pt idx="8" formatCode="#,##0">
                  <c:v>1163</c:v>
                </c:pt>
                <c:pt idx="9" formatCode="#,##0">
                  <c:v>1448</c:v>
                </c:pt>
              </c:numCache>
            </c:numRef>
          </c:val>
        </c:ser>
        <c:ser>
          <c:idx val="2"/>
          <c:order val="1"/>
          <c:tx>
            <c:strRef>
              <c:f>'Şekerpancarı Tohum Üretim Mikta'!$C$1</c:f>
              <c:strCache>
                <c:ptCount val="1"/>
                <c:pt idx="0">
                  <c:v>İthalat</c:v>
                </c:pt>
              </c:strCache>
            </c:strRef>
          </c:tx>
          <c:spPr>
            <a:solidFill>
              <a:srgbClr val="B2B2B2"/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</c:dPt>
          <c:cat>
            <c:numRef>
              <c:f>'Şekerpancarı Tohum Üretim Mikta'!$A$2:$A$11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'Şekerpancarı Tohum Üretim Mikta'!$C$2:$C$11</c:f>
              <c:numCache>
                <c:formatCode>#,##0</c:formatCode>
                <c:ptCount val="10"/>
                <c:pt idx="0">
                  <c:v>23</c:v>
                </c:pt>
                <c:pt idx="1">
                  <c:v>175</c:v>
                </c:pt>
                <c:pt idx="2">
                  <c:v>602</c:v>
                </c:pt>
                <c:pt idx="3">
                  <c:v>754</c:v>
                </c:pt>
                <c:pt idx="4">
                  <c:v>895</c:v>
                </c:pt>
                <c:pt idx="5">
                  <c:v>314</c:v>
                </c:pt>
                <c:pt idx="6">
                  <c:v>159</c:v>
                </c:pt>
                <c:pt idx="7">
                  <c:v>277</c:v>
                </c:pt>
                <c:pt idx="8">
                  <c:v>216</c:v>
                </c:pt>
                <c:pt idx="9">
                  <c:v>622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617920"/>
        <c:axId val="16294156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'Şekerpancarı Tohum Üretim Mikta'!$A$1</c15:sqref>
                        </c15:formulaRef>
                      </c:ext>
                    </c:extLst>
                    <c:strCache>
                      <c:ptCount val="1"/>
                      <c:pt idx="0">
                        <c:v>Yıllar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'Şekerpancarı Tohum Üretim Mikta'!$A$2:$A$11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2006</c:v>
                      </c:pt>
                      <c:pt idx="1">
                        <c:v>2007</c:v>
                      </c:pt>
                      <c:pt idx="2">
                        <c:v>2008</c:v>
                      </c:pt>
                      <c:pt idx="3">
                        <c:v>2009</c:v>
                      </c:pt>
                      <c:pt idx="4">
                        <c:v>2010</c:v>
                      </c:pt>
                      <c:pt idx="5">
                        <c:v>2011</c:v>
                      </c:pt>
                      <c:pt idx="6">
                        <c:v>2012</c:v>
                      </c:pt>
                      <c:pt idx="7">
                        <c:v>2013</c:v>
                      </c:pt>
                      <c:pt idx="8">
                        <c:v>2014</c:v>
                      </c:pt>
                      <c:pt idx="9">
                        <c:v>2015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'Şekerpancarı Tohum Üretim Mikta'!$A$2:$A$11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2006</c:v>
                      </c:pt>
                      <c:pt idx="1">
                        <c:v>2007</c:v>
                      </c:pt>
                      <c:pt idx="2">
                        <c:v>2008</c:v>
                      </c:pt>
                      <c:pt idx="3">
                        <c:v>2009</c:v>
                      </c:pt>
                      <c:pt idx="4">
                        <c:v>2010</c:v>
                      </c:pt>
                      <c:pt idx="5">
                        <c:v>2011</c:v>
                      </c:pt>
                      <c:pt idx="6">
                        <c:v>2012</c:v>
                      </c:pt>
                      <c:pt idx="7">
                        <c:v>2013</c:v>
                      </c:pt>
                      <c:pt idx="8">
                        <c:v>2014</c:v>
                      </c:pt>
                      <c:pt idx="9">
                        <c:v>2015</c:v>
                      </c:pt>
                    </c:numCache>
                  </c:numRef>
                </c:val>
              </c15:ser>
            </c15:filteredBarSeries>
          </c:ext>
        </c:extLst>
      </c:barChart>
      <c:lineChart>
        <c:grouping val="standard"/>
        <c:varyColors val="0"/>
        <c:ser>
          <c:idx val="3"/>
          <c:order val="2"/>
          <c:tx>
            <c:strRef>
              <c:f>'Şekerpancarı Tohum Üretim Mikta'!$D$1</c:f>
              <c:strCache>
                <c:ptCount val="1"/>
                <c:pt idx="0">
                  <c:v>Toplam</c:v>
                </c:pt>
              </c:strCache>
            </c:strRef>
          </c:tx>
          <c:spPr>
            <a:ln w="381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>
                <a:noFill/>
              </a:ln>
              <a:effectLst/>
            </c:spPr>
          </c:marker>
          <c:cat>
            <c:numRef>
              <c:f>'Şekerpancarı Tohum Üretim Mikta'!$A$2:$A$11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'Şekerpancarı Tohum Üretim Mikta'!$D$2:$D$11</c:f>
              <c:numCache>
                <c:formatCode>#,##0</c:formatCode>
                <c:ptCount val="10"/>
                <c:pt idx="0">
                  <c:v>2743</c:v>
                </c:pt>
                <c:pt idx="1">
                  <c:v>757</c:v>
                </c:pt>
                <c:pt idx="2">
                  <c:v>2050</c:v>
                </c:pt>
                <c:pt idx="3">
                  <c:v>1701</c:v>
                </c:pt>
                <c:pt idx="4">
                  <c:v>1900</c:v>
                </c:pt>
                <c:pt idx="5">
                  <c:v>1793</c:v>
                </c:pt>
                <c:pt idx="6">
                  <c:v>1325</c:v>
                </c:pt>
                <c:pt idx="7">
                  <c:v>1173</c:v>
                </c:pt>
                <c:pt idx="8">
                  <c:v>1379</c:v>
                </c:pt>
                <c:pt idx="9">
                  <c:v>2070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5617920"/>
        <c:axId val="162941568"/>
      </c:lineChart>
      <c:catAx>
        <c:axId val="135617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62941568"/>
        <c:crosses val="autoZero"/>
        <c:auto val="1"/>
        <c:lblAlgn val="ctr"/>
        <c:lblOffset val="100"/>
        <c:noMultiLvlLbl val="0"/>
      </c:catAx>
      <c:valAx>
        <c:axId val="162941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3561792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</c:dTable>
      <c:spPr>
        <a:noFill/>
        <a:ln>
          <a:solidFill>
            <a:schemeClr val="accent1">
              <a:lumMod val="50000"/>
            </a:schemeClr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softEdge rad="127000"/>
    </a:effectLst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5A4B529-1E41-47FC-BC01-5BCB191B1F86}" type="datetimeFigureOut">
              <a:rPr lang="tr-TR"/>
              <a:pPr>
                <a:defRPr/>
              </a:pPr>
              <a:t>27.12.2016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2F612BA-DF19-4846-814B-E015EC481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71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F146B89-41AA-4539-A15B-8C9693474DF2}" type="datetimeFigureOut">
              <a:rPr lang="tr-TR"/>
              <a:pPr>
                <a:defRPr/>
              </a:pPr>
              <a:t>27.12.2016</a:t>
            </a:fld>
            <a:endParaRPr lang="en-US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en-US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3C55202-740B-417C-85DC-1042CC950A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22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CB90B-BBBD-4363-804C-2722FF5B945D}" type="datetime1">
              <a:rPr lang="tr-TR"/>
              <a:pPr>
                <a:defRPr/>
              </a:pPr>
              <a:t>27.12.2016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72AA1-29EC-4042-956A-82904BE1A03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20384-ACEF-482B-A462-EE6C78F5C9FF}" type="datetime1">
              <a:rPr lang="tr-TR"/>
              <a:pPr>
                <a:defRPr/>
              </a:pPr>
              <a:t>27.12.2016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8A600-CF81-41C2-A82B-46047B09CAB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B82F0-5745-4F2A-8B1B-426734AAD068}" type="datetime1">
              <a:rPr lang="tr-TR"/>
              <a:pPr>
                <a:defRPr/>
              </a:pPr>
              <a:t>27.12.2016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234EB-8C47-4E7F-8637-A22348F37EE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93606"/>
            <a:ext cx="7920880" cy="4932558"/>
          </a:xfrm>
        </p:spPr>
        <p:txBody>
          <a:bodyPr/>
          <a:lstStyle>
            <a:lvl1pPr>
              <a:spcAft>
                <a:spcPts val="1200"/>
              </a:spcAft>
              <a:defRPr/>
            </a:lvl1pPr>
            <a:lvl2pPr>
              <a:spcAft>
                <a:spcPts val="1200"/>
              </a:spcAft>
              <a:defRPr/>
            </a:lvl2pPr>
            <a:lvl3pPr marL="893763" indent="-174625">
              <a:spcAft>
                <a:spcPts val="1200"/>
              </a:spcAft>
              <a:buFont typeface="Calibri" pitchFamily="34" charset="0"/>
              <a:buChar char="-"/>
              <a:defRPr/>
            </a:lvl3pPr>
            <a:lvl4pPr marL="1255713" indent="-180975">
              <a:spcAft>
                <a:spcPts val="1200"/>
              </a:spcAft>
              <a:buFont typeface="Calibri" pitchFamily="34" charset="0"/>
              <a:buChar char="-"/>
              <a:defRPr/>
            </a:lvl4pPr>
            <a:lvl5pPr marL="1612900" indent="-174625">
              <a:spcAft>
                <a:spcPts val="1200"/>
              </a:spcAft>
              <a:buFont typeface="Calibri" pitchFamily="34" charset="0"/>
              <a:buChar char="-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11560" y="274639"/>
            <a:ext cx="7920880" cy="911988"/>
          </a:xfrm>
        </p:spPr>
        <p:txBody>
          <a:bodyPr wrap="none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nl-BE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altLang="en-US"/>
              <a:t>page </a:t>
            </a:r>
            <a:fld id="{125E8E0E-B7EF-449E-9F8D-1E0DAFBA376D}" type="slidenum">
              <a:rPr lang="nl-BE" altLang="en-US"/>
              <a:pPr>
                <a:defRPr/>
              </a:pPr>
              <a:t>‹#›</a:t>
            </a:fld>
            <a:endParaRPr lang="nl-BE" altLang="en-US"/>
          </a:p>
        </p:txBody>
      </p:sp>
    </p:spTree>
    <p:extLst>
      <p:ext uri="{BB962C8B-B14F-4D97-AF65-F5344CB8AC3E}">
        <p14:creationId xmlns:p14="http://schemas.microsoft.com/office/powerpoint/2010/main" val="3459208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40644-3DAC-481D-BAA6-3C92F1085771}" type="datetime1">
              <a:rPr lang="tr-TR"/>
              <a:pPr>
                <a:defRPr/>
              </a:pPr>
              <a:t>27.12.2016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94B27-F6D5-4ED9-BDB5-9DD8789AE47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8B626-9E44-4737-A8E3-53DA06C749F1}" type="datetime1">
              <a:rPr lang="tr-TR"/>
              <a:pPr>
                <a:defRPr/>
              </a:pPr>
              <a:t>27.12.2016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0912D-3FDD-46A6-954A-6E3B12C521E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26C72-AB90-4818-87E6-D6A1B145AB71}" type="datetime1">
              <a:rPr lang="tr-TR"/>
              <a:pPr>
                <a:defRPr/>
              </a:pPr>
              <a:t>27.12.2016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C78DD-FFC8-419A-8137-3397832E95E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AA4D8-E837-4DC4-82F3-E4EA720326F2}" type="datetime1">
              <a:rPr lang="tr-TR"/>
              <a:pPr>
                <a:defRPr/>
              </a:pPr>
              <a:t>27.12.2016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01873-2E4E-40F0-9216-962A78C7B4C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ACCF9-0585-4C4D-9675-1F42CD7B2525}" type="datetime1">
              <a:rPr lang="tr-TR"/>
              <a:pPr>
                <a:defRPr/>
              </a:pPr>
              <a:t>27.12.2016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E7D14-C008-4C46-B4CE-E607D9A3A4E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D7225-0F9F-457F-B0CF-989D4F6F7DC2}" type="datetime1">
              <a:rPr lang="tr-TR"/>
              <a:pPr>
                <a:defRPr/>
              </a:pPr>
              <a:t>27.12.2016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461E8-6352-4CAC-AA3F-DFEDD827F60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7280B-473E-445C-AE3A-7E54AF3E6AAD}" type="datetime1">
              <a:rPr lang="tr-TR"/>
              <a:pPr>
                <a:defRPr/>
              </a:pPr>
              <a:t>27.12.2016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5BDF3-B8FB-4653-A97B-19409D82D45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407F2-2FD0-4BD0-87A4-B7590F7BC18F}" type="datetime1">
              <a:rPr lang="tr-TR"/>
              <a:pPr>
                <a:defRPr/>
              </a:pPr>
              <a:t>27.12.2016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5BEBC-D891-4DB5-9E7B-DB85FED621B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AB5E73-1220-4F0F-AE0A-AEB9F2F586ED}" type="datetime1">
              <a:rPr lang="tr-TR"/>
              <a:pPr>
                <a:defRPr/>
              </a:pPr>
              <a:t>27.12.2016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667F5D-BE8D-427B-A19B-F62454941A5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Resim 3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16632"/>
            <a:ext cx="1800000" cy="597600"/>
          </a:xfrm>
          <a:prstGeom prst="rect">
            <a:avLst/>
          </a:prstGeom>
        </p:spPr>
      </p:pic>
      <p:sp>
        <p:nvSpPr>
          <p:cNvPr id="15" name="Title 1"/>
          <p:cNvSpPr txBox="1">
            <a:spLocks/>
          </p:cNvSpPr>
          <p:nvPr/>
        </p:nvSpPr>
        <p:spPr bwMode="auto">
          <a:xfrm>
            <a:off x="539552" y="2175445"/>
            <a:ext cx="8064896" cy="2261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775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tr-TR" sz="4300" b="1" spc="-20" dirty="0" smtClean="0">
                <a:solidFill>
                  <a:srgbClr val="005099"/>
                </a:solidFill>
                <a:latin typeface="Calibri"/>
              </a:rPr>
              <a:t>2016 TSÜAB ÇALIŞTAYI</a:t>
            </a:r>
            <a:r>
              <a:rPr lang="tr-TR" sz="4000" b="1" spc="-20" dirty="0" smtClean="0">
                <a:solidFill>
                  <a:srgbClr val="005099"/>
                </a:solidFill>
                <a:latin typeface="Calibri"/>
              </a:rPr>
              <a:t/>
            </a:r>
            <a:br>
              <a:rPr lang="tr-TR" sz="4000" b="1" spc="-20" dirty="0" smtClean="0">
                <a:solidFill>
                  <a:srgbClr val="005099"/>
                </a:solidFill>
                <a:latin typeface="Calibri"/>
              </a:rPr>
            </a:br>
            <a:r>
              <a:rPr lang="tr-TR" sz="3500" b="1" spc="-20" dirty="0" smtClean="0">
                <a:solidFill>
                  <a:srgbClr val="005099"/>
                </a:solidFill>
                <a:latin typeface="Calibri"/>
              </a:rPr>
              <a:t>Şeker Pancarı Alt Çalışma Grubu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endParaRPr lang="tr-TR" sz="3500" b="1" spc="-2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/>
            </a:endParaRPr>
          </a:p>
          <a:p>
            <a:pPr>
              <a:spcAft>
                <a:spcPts val="1200"/>
              </a:spcAft>
            </a:pPr>
            <a:r>
              <a:rPr lang="tr-TR" sz="3300" b="1" spc="-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</a:rPr>
              <a:t>Antalya, 22-23 Aralık 2016</a:t>
            </a:r>
          </a:p>
          <a:p>
            <a:endParaRPr lang="en-GB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07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251520" y="429543"/>
            <a:ext cx="7921625" cy="911225"/>
          </a:xfrm>
        </p:spPr>
        <p:txBody>
          <a:bodyPr/>
          <a:lstStyle/>
          <a:p>
            <a:pPr algn="l"/>
            <a:r>
              <a:rPr lang="tr-TR" sz="3600" b="1" spc="-20" dirty="0" smtClean="0">
                <a:solidFill>
                  <a:srgbClr val="005099"/>
                </a:solidFill>
              </a:rPr>
              <a:t>Şeker </a:t>
            </a:r>
            <a:r>
              <a:rPr lang="tr-TR" sz="3600" b="1" spc="-20" dirty="0">
                <a:solidFill>
                  <a:srgbClr val="005099"/>
                </a:solidFill>
              </a:rPr>
              <a:t>Pancarı </a:t>
            </a:r>
            <a:r>
              <a:rPr lang="tr-TR" sz="3600" b="1" spc="-20" dirty="0" smtClean="0">
                <a:solidFill>
                  <a:srgbClr val="005099"/>
                </a:solidFill>
              </a:rPr>
              <a:t>Tohumculuğu</a:t>
            </a:r>
            <a:r>
              <a:rPr lang="tr-TR" sz="3600" b="1" spc="-20" dirty="0">
                <a:solidFill>
                  <a:srgbClr val="005099"/>
                </a:solidFill>
              </a:rPr>
              <a:t/>
            </a:r>
            <a:br>
              <a:rPr lang="tr-TR" sz="3600" b="1" spc="-20" dirty="0">
                <a:solidFill>
                  <a:srgbClr val="005099"/>
                </a:solidFill>
              </a:rPr>
            </a:br>
            <a:endParaRPr lang="en-GB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5" name="Resim 3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16632"/>
            <a:ext cx="1800000" cy="5976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tr-T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tr-T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Tohum Islah ve Üretme A.Ş.	</a:t>
            </a:r>
            <a:r>
              <a:rPr lang="tr-TR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 1956</a:t>
            </a:r>
          </a:p>
          <a:p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OECD sisteminde ilk tür		 1968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tr-TR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Sözleşmeli Üretim</a:t>
            </a:r>
          </a:p>
          <a:p>
            <a:r>
              <a:rPr lang="tr-TR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%100 Sertifikalı tohumluk</a:t>
            </a:r>
          </a:p>
          <a:p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6</a:t>
            </a:r>
            <a:r>
              <a:rPr lang="tr-TR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 Tohum Şirketi (2016)</a:t>
            </a:r>
          </a:p>
          <a:p>
            <a:r>
              <a:rPr lang="tr-TR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Tescilli Çeşit Sayısı (Nisan/2016) 100</a:t>
            </a:r>
          </a:p>
        </p:txBody>
      </p:sp>
    </p:spTree>
    <p:extLst>
      <p:ext uri="{BB962C8B-B14F-4D97-AF65-F5344CB8AC3E}">
        <p14:creationId xmlns:p14="http://schemas.microsoft.com/office/powerpoint/2010/main" val="73626340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251520" y="429543"/>
            <a:ext cx="7921625" cy="911225"/>
          </a:xfrm>
        </p:spPr>
        <p:txBody>
          <a:bodyPr/>
          <a:lstStyle/>
          <a:p>
            <a:pPr algn="l"/>
            <a:r>
              <a:rPr lang="tr-TR" b="1" spc="-20" dirty="0" smtClean="0">
                <a:solidFill>
                  <a:srgbClr val="005099"/>
                </a:solidFill>
              </a:rPr>
              <a:t>Şeker </a:t>
            </a:r>
            <a:r>
              <a:rPr lang="tr-TR" b="1" spc="-20" dirty="0">
                <a:solidFill>
                  <a:srgbClr val="005099"/>
                </a:solidFill>
              </a:rPr>
              <a:t>Pancarı </a:t>
            </a:r>
            <a:r>
              <a:rPr lang="tr-TR" b="1" spc="-20" dirty="0" smtClean="0">
                <a:solidFill>
                  <a:srgbClr val="005099"/>
                </a:solidFill>
              </a:rPr>
              <a:t>Tohumculuğu</a:t>
            </a:r>
            <a:r>
              <a:rPr lang="tr-TR" b="1" spc="-20" dirty="0">
                <a:solidFill>
                  <a:srgbClr val="005099"/>
                </a:solidFill>
              </a:rPr>
              <a:t/>
            </a:r>
            <a:br>
              <a:rPr lang="tr-TR" b="1" spc="-20" dirty="0">
                <a:solidFill>
                  <a:srgbClr val="005099"/>
                </a:solidFill>
              </a:rPr>
            </a:br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5" name="Resim 3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16632"/>
            <a:ext cx="1800000" cy="597600"/>
          </a:xfrm>
          <a:prstGeom prst="rect">
            <a:avLst/>
          </a:prstGeom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9627688"/>
              </p:ext>
            </p:extLst>
          </p:nvPr>
        </p:nvGraphicFramePr>
        <p:xfrm>
          <a:off x="539552" y="1193800"/>
          <a:ext cx="7993261" cy="5187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16216" y="5867980"/>
            <a:ext cx="18722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Kaynak: BÜGEM </a:t>
            </a:r>
            <a:r>
              <a:rPr lang="tr-TR" sz="1000" i="1" dirty="0" smtClean="0"/>
              <a:t> </a:t>
            </a:r>
            <a:endParaRPr lang="en-GB" sz="1000" i="1" dirty="0"/>
          </a:p>
        </p:txBody>
      </p:sp>
    </p:spTree>
    <p:extLst>
      <p:ext uri="{BB962C8B-B14F-4D97-AF65-F5344CB8AC3E}">
        <p14:creationId xmlns:p14="http://schemas.microsoft.com/office/powerpoint/2010/main" val="144723080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520778"/>
            <a:ext cx="8075240" cy="493255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tr-T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Belli iklim istekleri bulunan ş.pancarı tohumu Türkiye’de Amasya (40N), Bolu (40N) ve Bursa (40N) İllerinin bazı bölgelerinde yapılabilmektedir.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tr-T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Fide ve üretimi ve fidelerin tohum üretilecek tarlalara dikilmeleri 2 farklı dönemde yapılmaktadır.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tr-T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Tohum üretimi 2 yıl içinde tamamlanmaktadır.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tr-TR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tr-TR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tr-TR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tr-TR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GB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BE" altLang="en-US" smtClean="0"/>
              <a:t>page </a:t>
            </a:r>
            <a:fld id="{125E8E0E-B7EF-449E-9F8D-1E0DAFBA376D}" type="slidenum">
              <a:rPr lang="nl-BE" altLang="en-US" smtClean="0"/>
              <a:pPr>
                <a:defRPr/>
              </a:pPr>
              <a:t>12</a:t>
            </a:fld>
            <a:endParaRPr lang="nl-BE" altLang="en-US"/>
          </a:p>
        </p:txBody>
      </p:sp>
      <p:pic>
        <p:nvPicPr>
          <p:cNvPr id="5" name="Resim 3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16632"/>
            <a:ext cx="1800000" cy="597600"/>
          </a:xfrm>
          <a:prstGeom prst="rect">
            <a:avLst/>
          </a:prstGeom>
        </p:spPr>
      </p:pic>
      <p:sp>
        <p:nvSpPr>
          <p:cNvPr id="6" name="Title 1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tr-TR" sz="3200" b="1" spc="-20" dirty="0" smtClean="0">
                <a:solidFill>
                  <a:srgbClr val="005099"/>
                </a:solidFill>
                <a:latin typeface="Calibri"/>
              </a:rPr>
              <a:t>SERTİFİKALI TOHUMLUK ÜRETİMİ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469546"/>
              </p:ext>
            </p:extLst>
          </p:nvPr>
        </p:nvGraphicFramePr>
        <p:xfrm>
          <a:off x="683568" y="4619600"/>
          <a:ext cx="7848000" cy="1473696"/>
        </p:xfrm>
        <a:graphic>
          <a:graphicData uri="http://schemas.openxmlformats.org/drawingml/2006/table">
            <a:tbl>
              <a:tblPr firstRow="1" firstCol="1" bandRow="1"/>
              <a:tblGrid>
                <a:gridCol w="1296000"/>
                <a:gridCol w="2448000"/>
                <a:gridCol w="2376000"/>
                <a:gridCol w="1728000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Dikim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Dönemi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Fide Üretimi </a:t>
                      </a:r>
                      <a:endParaRPr lang="tr-TR" sz="20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için </a:t>
                      </a: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Ekim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Fide Hasadı </a:t>
                      </a:r>
                      <a:endParaRPr lang="tr-TR" sz="20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 </a:t>
                      </a: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Dikimi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Tohum </a:t>
                      </a:r>
                      <a:endParaRPr lang="tr-TR" sz="20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Hasadı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Sonbahar 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Nisan - </a:t>
                      </a: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Mayıs (1. Yıl)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Ekim – Kasım (1. Yıl)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Temmuz (2. Yıl)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İkbahar 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Ağus.- </a:t>
                      </a: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Eylül (1. Yıl)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Şubat – Mart (2. Yıl)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Temmuz (2. Yıl)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478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64794"/>
            <a:ext cx="8219256" cy="493255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tr-T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SERTİFİKALI TOHUMLUK ÜRETİM SORUNLARI: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tr-T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Bitki Pasaportu alımında gecikme olduğunda üretilen fidelerin dikimi geciktiğinde verim ve kalite kaybı ortaya çıkmaması için zamanında alınabilmelidir.</a:t>
            </a:r>
            <a:r>
              <a:rPr lang="tr-T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 startAt="2"/>
            </a:pPr>
            <a:r>
              <a:rPr lang="tr-T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Üretim alanları yetersiz olduğunda planlanan üretim programı gerçekleşmemektedir. TİGEM gibi kamu arazilerinin kullanımı sağlanalıdır.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tr-T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Yıllardır tohum üretimi yapan tecrübeli sözleşmeli üreticiler düşük verim aldıklarında ve zarar ettiklerinde tohum üretimini bırakmaktadırlar. Devamlılığın sağlanması için sözleşmeli tohum üreticileri desteklenmelidir.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tr-TR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tr-TR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tr-TR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tr-TR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GB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BE" altLang="en-US" smtClean="0"/>
              <a:t>page </a:t>
            </a:r>
            <a:fld id="{125E8E0E-B7EF-449E-9F8D-1E0DAFBA376D}" type="slidenum">
              <a:rPr lang="nl-BE" altLang="en-US" smtClean="0"/>
              <a:pPr>
                <a:defRPr/>
              </a:pPr>
              <a:t>13</a:t>
            </a:fld>
            <a:endParaRPr lang="nl-BE" altLang="en-US"/>
          </a:p>
        </p:txBody>
      </p:sp>
      <p:pic>
        <p:nvPicPr>
          <p:cNvPr id="5" name="Resim 3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16632"/>
            <a:ext cx="1800000" cy="597600"/>
          </a:xfrm>
          <a:prstGeom prst="rect">
            <a:avLst/>
          </a:prstGeom>
        </p:spPr>
      </p:pic>
      <p:sp>
        <p:nvSpPr>
          <p:cNvPr id="6" name="Title 1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tr-TR" sz="3200" b="1" spc="-20" dirty="0" smtClean="0">
                <a:solidFill>
                  <a:srgbClr val="005099"/>
                </a:solidFill>
                <a:latin typeface="Calibri"/>
              </a:rPr>
              <a:t>SERTİFİKALI TOHUMLUK ÜRETİMİ</a:t>
            </a:r>
            <a:br>
              <a:rPr lang="tr-TR" sz="3200" b="1" spc="-20" dirty="0" smtClean="0">
                <a:solidFill>
                  <a:srgbClr val="005099"/>
                </a:solidFill>
                <a:latin typeface="Calibri"/>
              </a:rPr>
            </a:br>
            <a:r>
              <a:rPr lang="tr-TR" sz="3200" b="1" spc="-20" dirty="0" smtClean="0">
                <a:solidFill>
                  <a:srgbClr val="005099"/>
                </a:solidFill>
                <a:latin typeface="Calibri"/>
              </a:rPr>
              <a:t>SORUNLAR VE ÇÖZÜM ÖNERİLERİ </a:t>
            </a:r>
          </a:p>
        </p:txBody>
      </p:sp>
    </p:spTree>
    <p:extLst>
      <p:ext uri="{BB962C8B-B14F-4D97-AF65-F5344CB8AC3E}">
        <p14:creationId xmlns:p14="http://schemas.microsoft.com/office/powerpoint/2010/main" val="182294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520778"/>
            <a:ext cx="8219256" cy="4932558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tr-TR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SERTİFİKALI TOHUMLUK ÜRETİM SORUNLARI:</a:t>
            </a:r>
            <a:endParaRPr lang="tr-TR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 startAt="4"/>
            </a:pPr>
            <a:r>
              <a:rPr lang="tr-T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İklime </a:t>
            </a:r>
            <a:r>
              <a:rPr lang="tr-T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bağlı üretim risklerinden tohum şirketleri de zarar görmekte ve bu nedenlerle eksik üretilen tohum miktarlarını ithalat yolu ile karşılamak zorunda </a:t>
            </a:r>
            <a:r>
              <a:rPr lang="tr-T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kalmaktadırlar. </a:t>
            </a:r>
            <a:r>
              <a:rPr lang="tr-T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Tohum Üreticisi Şirketler de desteklenmelidir. </a:t>
            </a:r>
            <a:endParaRPr lang="en-GB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tr-T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Tarım Sigortaları: </a:t>
            </a:r>
            <a:r>
              <a:rPr lang="tr-T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Dolu sigortası, tohumların tarlada 7-10 gün kuruma dönemini de kapsamalıdır.</a:t>
            </a:r>
            <a:r>
              <a:rPr lang="tr-T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tr-T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Tohum Fabrikalarının kurulması için yüksek maliyetli yatırımlara gereksinim vardır. Tohum Şirketleri Sanayi </a:t>
            </a:r>
            <a:r>
              <a:rPr lang="tr-T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Kuruluşlarına sağlanan desteklerden yararlanmalıdır.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tr-T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tr-TR" sz="2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tr-TR" sz="2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tr-TR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tr-TR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tr-TR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tr-TR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GB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BE" altLang="en-US" smtClean="0"/>
              <a:t>page </a:t>
            </a:r>
            <a:fld id="{125E8E0E-B7EF-449E-9F8D-1E0DAFBA376D}" type="slidenum">
              <a:rPr lang="nl-BE" altLang="en-US" smtClean="0"/>
              <a:pPr>
                <a:defRPr/>
              </a:pPr>
              <a:t>14</a:t>
            </a:fld>
            <a:endParaRPr lang="nl-BE" altLang="en-US"/>
          </a:p>
        </p:txBody>
      </p:sp>
      <p:pic>
        <p:nvPicPr>
          <p:cNvPr id="5" name="Resim 3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16632"/>
            <a:ext cx="1800000" cy="597600"/>
          </a:xfrm>
          <a:prstGeom prst="rect">
            <a:avLst/>
          </a:prstGeom>
        </p:spPr>
      </p:pic>
      <p:sp>
        <p:nvSpPr>
          <p:cNvPr id="6" name="Title 1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tr-TR" sz="3200" b="1" spc="-20" dirty="0" smtClean="0">
                <a:solidFill>
                  <a:srgbClr val="005099"/>
                </a:solidFill>
                <a:latin typeface="Calibri"/>
              </a:rPr>
              <a:t>SERTİFİKALI TOHUMLUK ÜRETİMİ</a:t>
            </a:r>
            <a:br>
              <a:rPr lang="tr-TR" sz="3200" b="1" spc="-20" dirty="0" smtClean="0">
                <a:solidFill>
                  <a:srgbClr val="005099"/>
                </a:solidFill>
                <a:latin typeface="Calibri"/>
              </a:rPr>
            </a:br>
            <a:r>
              <a:rPr lang="tr-TR" sz="3200" b="1" spc="-20" dirty="0" smtClean="0">
                <a:solidFill>
                  <a:srgbClr val="005099"/>
                </a:solidFill>
                <a:latin typeface="Calibri"/>
              </a:rPr>
              <a:t>SORUNLAR VE ÇÖZÜM ÖNERİLERİ </a:t>
            </a:r>
          </a:p>
        </p:txBody>
      </p:sp>
    </p:spTree>
    <p:extLst>
      <p:ext uri="{BB962C8B-B14F-4D97-AF65-F5344CB8AC3E}">
        <p14:creationId xmlns:p14="http://schemas.microsoft.com/office/powerpoint/2010/main" val="85616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64794"/>
            <a:ext cx="8219256" cy="493255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tr-T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TESCİL VE SERTİFİKALANDIRMAYA İLİŞKİN SORUNLAR: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tr-T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Tescil toplantıları Nisan yerine Ocak ayında yapılabilir.</a:t>
            </a:r>
            <a:endParaRPr lang="tr-TR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tr-T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Tescil Denemelerinde, Şeker Enstitüsüne belirlenen ücretin dışında ödeme yapılması gözden geçirilmelidir.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tr-T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Tescil başvurularında Yurtdışından istenen FYD raporu ve Çeşit Özelliklerinin elektronik ortamda gönderilmeli ve bu belgeler geçerli sayılmalıdır.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tr-T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OECD sertifikalarının, analizler tamamlandıktan sonra gecikilmeden alınması sağlanmalıdır.  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9"/>
            </a:pPr>
            <a:endParaRPr lang="tr-TR" sz="2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tr-TR" sz="2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tr-TR" sz="2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tr-TR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tr-TR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tr-TR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tr-TR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GB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BE" altLang="en-US" smtClean="0"/>
              <a:t>page </a:t>
            </a:r>
            <a:fld id="{125E8E0E-B7EF-449E-9F8D-1E0DAFBA376D}" type="slidenum">
              <a:rPr lang="nl-BE" altLang="en-US" smtClean="0"/>
              <a:pPr>
                <a:defRPr/>
              </a:pPr>
              <a:t>15</a:t>
            </a:fld>
            <a:endParaRPr lang="nl-BE" altLang="en-US"/>
          </a:p>
        </p:txBody>
      </p:sp>
      <p:pic>
        <p:nvPicPr>
          <p:cNvPr id="5" name="Resim 3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16632"/>
            <a:ext cx="1800000" cy="597600"/>
          </a:xfrm>
          <a:prstGeom prst="rect">
            <a:avLst/>
          </a:prstGeom>
        </p:spPr>
      </p:pic>
      <p:sp>
        <p:nvSpPr>
          <p:cNvPr id="6" name="Title 1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tr-TR" sz="3200" b="1" spc="-20" dirty="0" smtClean="0">
                <a:solidFill>
                  <a:srgbClr val="005099"/>
                </a:solidFill>
                <a:latin typeface="Calibri"/>
              </a:rPr>
              <a:t>SERTİFİKALI TOHUMLUK ÜRETİMİ</a:t>
            </a:r>
            <a:br>
              <a:rPr lang="tr-TR" sz="3200" b="1" spc="-20" dirty="0" smtClean="0">
                <a:solidFill>
                  <a:srgbClr val="005099"/>
                </a:solidFill>
                <a:latin typeface="Calibri"/>
              </a:rPr>
            </a:br>
            <a:r>
              <a:rPr lang="tr-TR" sz="3200" b="1" spc="-20" dirty="0" smtClean="0">
                <a:solidFill>
                  <a:srgbClr val="005099"/>
                </a:solidFill>
                <a:latin typeface="Calibri"/>
              </a:rPr>
              <a:t>SORUNLAR VE ÇÖZÜM ÖNERİLERİ </a:t>
            </a:r>
          </a:p>
        </p:txBody>
      </p:sp>
    </p:spTree>
    <p:extLst>
      <p:ext uri="{BB962C8B-B14F-4D97-AF65-F5344CB8AC3E}">
        <p14:creationId xmlns:p14="http://schemas.microsoft.com/office/powerpoint/2010/main" val="108120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36802"/>
            <a:ext cx="8219256" cy="493255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tr-T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İTHALATA İLİŞKİN SORUNLAR: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tr-T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Tohum ithalatında istenen hastalık analizlei bakımından farklılıklar olabilmekte ve ithalat süresi uzamaktadır. Teknik yönden yapılması zorunlu olmayan analizler yapılmayabilir.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tr-T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Tohum ithalatında GDO analizleri ücretleri yüksektir. Ücretler gözden geçirilmeli ve pratik çözümler bulunmalıdır.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tr-T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Tohumluk İthalatı Uygulama Genelgeleri daha erken açıklanmalıdır.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tr-TR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9"/>
            </a:pPr>
            <a:endParaRPr lang="tr-TR" sz="2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tr-TR" sz="2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tr-TR" sz="2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tr-TR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tr-TR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tr-TR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tr-TR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GB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BE" altLang="en-US" smtClean="0"/>
              <a:t>page </a:t>
            </a:r>
            <a:fld id="{125E8E0E-B7EF-449E-9F8D-1E0DAFBA376D}" type="slidenum">
              <a:rPr lang="nl-BE" altLang="en-US" smtClean="0"/>
              <a:pPr>
                <a:defRPr/>
              </a:pPr>
              <a:t>16</a:t>
            </a:fld>
            <a:endParaRPr lang="nl-BE" altLang="en-US"/>
          </a:p>
        </p:txBody>
      </p:sp>
      <p:pic>
        <p:nvPicPr>
          <p:cNvPr id="5" name="Resim 3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16632"/>
            <a:ext cx="1800000" cy="597600"/>
          </a:xfrm>
          <a:prstGeom prst="rect">
            <a:avLst/>
          </a:prstGeom>
        </p:spPr>
      </p:pic>
      <p:sp>
        <p:nvSpPr>
          <p:cNvPr id="6" name="Title 1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tr-TR" sz="3200" b="1" spc="-20" dirty="0" smtClean="0">
                <a:solidFill>
                  <a:srgbClr val="005099"/>
                </a:solidFill>
                <a:latin typeface="Calibri"/>
              </a:rPr>
              <a:t>SERTİFİKALI TOHUMLUK ÜRETİMİ</a:t>
            </a:r>
            <a:br>
              <a:rPr lang="tr-TR" sz="3200" b="1" spc="-20" dirty="0" smtClean="0">
                <a:solidFill>
                  <a:srgbClr val="005099"/>
                </a:solidFill>
                <a:latin typeface="Calibri"/>
              </a:rPr>
            </a:br>
            <a:r>
              <a:rPr lang="tr-TR" sz="3200" b="1" spc="-20" dirty="0" smtClean="0">
                <a:solidFill>
                  <a:srgbClr val="005099"/>
                </a:solidFill>
                <a:latin typeface="Calibri"/>
              </a:rPr>
              <a:t>SORUNLAR VE ÇÖZÜM ÖNERİLERİ </a:t>
            </a:r>
          </a:p>
        </p:txBody>
      </p:sp>
    </p:spTree>
    <p:extLst>
      <p:ext uri="{BB962C8B-B14F-4D97-AF65-F5344CB8AC3E}">
        <p14:creationId xmlns:p14="http://schemas.microsoft.com/office/powerpoint/2010/main" val="398246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520778"/>
            <a:ext cx="8147248" cy="493255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tr-T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DAĞITIM VE PAZARLAMA SORUNLARI: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tr-T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Kayıt dışı tohum satışları</a:t>
            </a:r>
            <a:r>
              <a:rPr lang="tr-T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endParaRPr lang="tr-TR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indent="-216000">
              <a:spcBef>
                <a:spcPts val="0"/>
              </a:spcBef>
              <a:tabLst>
                <a:tab pos="719138" algn="l"/>
              </a:tabLst>
            </a:pPr>
            <a:r>
              <a:rPr lang="tr-T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Tohum </a:t>
            </a:r>
            <a:r>
              <a:rPr lang="tr-T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üreticisi şirketlerin </a:t>
            </a:r>
            <a:r>
              <a:rPr lang="tr-T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bilgisi </a:t>
            </a:r>
            <a:r>
              <a:rPr lang="tr-T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dışında gerçekleşen illegal tohum satışları nedeniyle şirketler 5553 sayılı Tohumculuk Kanunu </a:t>
            </a:r>
            <a:r>
              <a:rPr lang="tr-T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12. Maddesince cezai </a:t>
            </a:r>
            <a:r>
              <a:rPr lang="tr-T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yükümlülüklerle karşılaşmaktadırlar</a:t>
            </a:r>
            <a:r>
              <a:rPr lang="tr-T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lvl="1" indent="-216000">
              <a:spcBef>
                <a:spcPts val="0"/>
              </a:spcBef>
              <a:tabLst>
                <a:tab pos="719138" algn="l"/>
              </a:tabLst>
            </a:pPr>
            <a:r>
              <a:rPr lang="tr-T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Bayi ve Kooperatifler kayıt dışı tohum satışlarından olumsuz yönde etkilenmektedir.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BE" altLang="en-US" smtClean="0"/>
              <a:t>page </a:t>
            </a:r>
            <a:fld id="{125E8E0E-B7EF-449E-9F8D-1E0DAFBA376D}" type="slidenum">
              <a:rPr lang="nl-BE" altLang="en-US" smtClean="0"/>
              <a:pPr>
                <a:defRPr/>
              </a:pPr>
              <a:t>17</a:t>
            </a:fld>
            <a:endParaRPr lang="nl-BE" altLang="en-US"/>
          </a:p>
        </p:txBody>
      </p:sp>
      <p:pic>
        <p:nvPicPr>
          <p:cNvPr id="5" name="Resim 3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16632"/>
            <a:ext cx="1800000" cy="597600"/>
          </a:xfrm>
          <a:prstGeom prst="rect">
            <a:avLst/>
          </a:prstGeom>
        </p:spPr>
      </p:pic>
      <p:sp>
        <p:nvSpPr>
          <p:cNvPr id="6" name="Title 1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tr-TR" sz="3200" b="1" spc="-20" dirty="0" smtClean="0">
                <a:solidFill>
                  <a:srgbClr val="005099"/>
                </a:solidFill>
                <a:latin typeface="Calibri"/>
              </a:rPr>
              <a:t>SERTİFİKALI TOHUMLUK ÜRETİMİ</a:t>
            </a:r>
            <a:br>
              <a:rPr lang="tr-TR" sz="3200" b="1" spc="-20" dirty="0" smtClean="0">
                <a:solidFill>
                  <a:srgbClr val="005099"/>
                </a:solidFill>
                <a:latin typeface="Calibri"/>
              </a:rPr>
            </a:br>
            <a:r>
              <a:rPr lang="tr-TR" sz="3200" b="1" spc="-20" dirty="0" smtClean="0">
                <a:solidFill>
                  <a:srgbClr val="005099"/>
                </a:solidFill>
                <a:latin typeface="Calibri"/>
              </a:rPr>
              <a:t>SORUNLAR VE ÇÖZÜM ÖNERİLERİ </a:t>
            </a:r>
          </a:p>
        </p:txBody>
      </p:sp>
    </p:spTree>
    <p:extLst>
      <p:ext uri="{BB962C8B-B14F-4D97-AF65-F5344CB8AC3E}">
        <p14:creationId xmlns:p14="http://schemas.microsoft.com/office/powerpoint/2010/main" val="370762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520778"/>
            <a:ext cx="8147248" cy="493255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tr-T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DAĞITIM VE PAZARLAMA SORUNLARI: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tr-T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Çözüm:</a:t>
            </a:r>
          </a:p>
          <a:p>
            <a:pPr marL="720000" lvl="1" indent="-180000">
              <a:spcBef>
                <a:spcPts val="0"/>
              </a:spcBef>
            </a:pPr>
            <a:r>
              <a:rPr lang="tr-T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Tohum </a:t>
            </a:r>
            <a:r>
              <a:rPr lang="tr-T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Firmaları tarafından yapılan bu tip </a:t>
            </a:r>
            <a:r>
              <a:rPr lang="tr-T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şikayetler </a:t>
            </a:r>
            <a:r>
              <a:rPr lang="tr-T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doğrudan TSÜAB’a yöneltilmeli ve kanuni takibatın yapılması için TSÜAB tarafından girişimde </a:t>
            </a:r>
            <a:r>
              <a:rPr lang="tr-T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bulunulmalıdır.</a:t>
            </a:r>
          </a:p>
          <a:p>
            <a:pPr marL="720000" lvl="1" indent="-180000">
              <a:spcBef>
                <a:spcPts val="0"/>
              </a:spcBef>
            </a:pPr>
            <a:r>
              <a:rPr lang="tr-T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Bakanlık </a:t>
            </a:r>
            <a:r>
              <a:rPr lang="tr-T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ve Tarım İl Müdürlükleri tohum piyasası denetimlerini artırmalı ve etkili bir şekilde devam </a:t>
            </a:r>
            <a:r>
              <a:rPr lang="tr-T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ettirmelidir.</a:t>
            </a:r>
          </a:p>
          <a:p>
            <a:pPr marL="720000" lvl="1" indent="-180000">
              <a:spcBef>
                <a:spcPts val="0"/>
              </a:spcBef>
            </a:pPr>
            <a:r>
              <a:rPr lang="tr-T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Bayilerde </a:t>
            </a:r>
            <a:r>
              <a:rPr lang="tr-T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kalan tohumların sertifika temini ve tohum şirketinin sertifika yenileme sorunu </a:t>
            </a:r>
            <a:r>
              <a:rPr lang="tr-T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çözülmelidir.</a:t>
            </a:r>
          </a:p>
          <a:p>
            <a:pPr marL="720000" lvl="1" indent="-180000">
              <a:spcBef>
                <a:spcPts val="0"/>
              </a:spcBef>
            </a:pPr>
            <a:r>
              <a:rPr lang="tr-T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Bayilik </a:t>
            </a:r>
            <a:r>
              <a:rPr lang="tr-T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belgesi olmayan yerlerde tohumluklarımızın satışının Bakanlığın alacağı etkili tedbirler ile engellenmesi mutlaka gereklidir.</a:t>
            </a:r>
          </a:p>
          <a:p>
            <a:pPr marL="0" indent="0">
              <a:spcBef>
                <a:spcPts val="0"/>
              </a:spcBef>
              <a:buNone/>
            </a:pPr>
            <a:endParaRPr lang="tr-TR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tr-TR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14"/>
            </a:pPr>
            <a:endParaRPr lang="tr-TR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9"/>
            </a:pPr>
            <a:endParaRPr lang="tr-TR" sz="2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tr-TR" sz="2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tr-TR" sz="2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tr-TR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tr-TR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tr-TR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tr-TR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GB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BE" altLang="en-US" smtClean="0"/>
              <a:t>page </a:t>
            </a:r>
            <a:fld id="{125E8E0E-B7EF-449E-9F8D-1E0DAFBA376D}" type="slidenum">
              <a:rPr lang="nl-BE" altLang="en-US" smtClean="0"/>
              <a:pPr>
                <a:defRPr/>
              </a:pPr>
              <a:t>18</a:t>
            </a:fld>
            <a:endParaRPr lang="nl-BE" altLang="en-US"/>
          </a:p>
        </p:txBody>
      </p:sp>
      <p:pic>
        <p:nvPicPr>
          <p:cNvPr id="5" name="Resim 3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16632"/>
            <a:ext cx="1800000" cy="597600"/>
          </a:xfrm>
          <a:prstGeom prst="rect">
            <a:avLst/>
          </a:prstGeom>
        </p:spPr>
      </p:pic>
      <p:sp>
        <p:nvSpPr>
          <p:cNvPr id="6" name="Title 1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tr-TR" sz="3200" b="1" spc="-20" dirty="0" smtClean="0">
                <a:solidFill>
                  <a:srgbClr val="005099"/>
                </a:solidFill>
                <a:latin typeface="Calibri"/>
              </a:rPr>
              <a:t>SERTİFİKALI TOHUMLUK ÜRETİMİ</a:t>
            </a:r>
            <a:br>
              <a:rPr lang="tr-TR" sz="3200" b="1" spc="-20" dirty="0" smtClean="0">
                <a:solidFill>
                  <a:srgbClr val="005099"/>
                </a:solidFill>
                <a:latin typeface="Calibri"/>
              </a:rPr>
            </a:br>
            <a:r>
              <a:rPr lang="tr-TR" sz="3200" b="1" spc="-20" dirty="0" smtClean="0">
                <a:solidFill>
                  <a:srgbClr val="005099"/>
                </a:solidFill>
                <a:latin typeface="Calibri"/>
              </a:rPr>
              <a:t>SORUNLAR VE ÇÖZÜM ÖNERİLERİ </a:t>
            </a:r>
          </a:p>
        </p:txBody>
      </p:sp>
    </p:spTree>
    <p:extLst>
      <p:ext uri="{BB962C8B-B14F-4D97-AF65-F5344CB8AC3E}">
        <p14:creationId xmlns:p14="http://schemas.microsoft.com/office/powerpoint/2010/main" val="4918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520778"/>
            <a:ext cx="8147248" cy="493255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tr-T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DAĞITIM VE PAZARLAMA SORUNLARI: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 startAt="2"/>
            </a:pPr>
            <a:r>
              <a:rPr lang="tr-T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Nişasta Bazlı Şeker (NBŞ) Kotaları</a:t>
            </a:r>
            <a:r>
              <a:rPr lang="tr-T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</a:p>
          <a:p>
            <a:pPr lvl="1" indent="-216000">
              <a:spcBef>
                <a:spcPts val="0"/>
              </a:spcBef>
              <a:tabLst>
                <a:tab pos="719138" algn="l"/>
              </a:tabLst>
            </a:pPr>
            <a:r>
              <a:rPr lang="tr-T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NBŞ kotalarının arttırılması Pancar şekeri kotalarını azaltmaktadır. Pancar Şekeri üretim miktarlarının azaltılması Şeker Fabrikalarının yanı sıra, şeker pancarı tohum sektörünü de olumsuz etkileyecektir. </a:t>
            </a:r>
          </a:p>
          <a:p>
            <a:pPr marL="526950" lvl="1" indent="0">
              <a:spcBef>
                <a:spcPts val="0"/>
              </a:spcBef>
              <a:buNone/>
              <a:tabLst>
                <a:tab pos="719138" algn="l"/>
              </a:tabLst>
            </a:pPr>
            <a:r>
              <a:rPr lang="tr-T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Çözüm</a:t>
            </a:r>
            <a:r>
              <a:rPr lang="tr-T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Kamu oyunda tartışılan bu konuda kamu oyunu bilgilendirme çalışmaları yapılabilir.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BE" altLang="en-US" smtClean="0"/>
              <a:t>page </a:t>
            </a:r>
            <a:fld id="{125E8E0E-B7EF-449E-9F8D-1E0DAFBA376D}" type="slidenum">
              <a:rPr lang="nl-BE" altLang="en-US" smtClean="0"/>
              <a:pPr>
                <a:defRPr/>
              </a:pPr>
              <a:t>19</a:t>
            </a:fld>
            <a:endParaRPr lang="nl-BE" altLang="en-US"/>
          </a:p>
        </p:txBody>
      </p:sp>
      <p:pic>
        <p:nvPicPr>
          <p:cNvPr id="5" name="Resim 3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16632"/>
            <a:ext cx="1800000" cy="597600"/>
          </a:xfrm>
          <a:prstGeom prst="rect">
            <a:avLst/>
          </a:prstGeom>
        </p:spPr>
      </p:pic>
      <p:sp>
        <p:nvSpPr>
          <p:cNvPr id="6" name="Title 1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tr-TR" sz="3200" b="1" spc="-20" dirty="0" smtClean="0">
                <a:solidFill>
                  <a:srgbClr val="005099"/>
                </a:solidFill>
                <a:latin typeface="Calibri"/>
              </a:rPr>
              <a:t>SERTİFİKALI TOHUMLUK ÜRETİMİ</a:t>
            </a:r>
            <a:br>
              <a:rPr lang="tr-TR" sz="3200" b="1" spc="-20" dirty="0" smtClean="0">
                <a:solidFill>
                  <a:srgbClr val="005099"/>
                </a:solidFill>
                <a:latin typeface="Calibri"/>
              </a:rPr>
            </a:br>
            <a:r>
              <a:rPr lang="tr-TR" sz="3200" b="1" spc="-20" dirty="0" smtClean="0">
                <a:solidFill>
                  <a:srgbClr val="005099"/>
                </a:solidFill>
                <a:latin typeface="Calibri"/>
              </a:rPr>
              <a:t>SORUNLAR VE ÇÖZÜM ÖNERİLERİ </a:t>
            </a:r>
          </a:p>
        </p:txBody>
      </p:sp>
    </p:spTree>
    <p:extLst>
      <p:ext uri="{BB962C8B-B14F-4D97-AF65-F5344CB8AC3E}">
        <p14:creationId xmlns:p14="http://schemas.microsoft.com/office/powerpoint/2010/main" val="372564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Resim 3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16632"/>
            <a:ext cx="1800000" cy="597600"/>
          </a:xfrm>
          <a:prstGeom prst="rect">
            <a:avLst/>
          </a:prstGeom>
        </p:spPr>
      </p:pic>
      <p:sp>
        <p:nvSpPr>
          <p:cNvPr id="15" name="Title 1"/>
          <p:cNvSpPr txBox="1">
            <a:spLocks/>
          </p:cNvSpPr>
          <p:nvPr/>
        </p:nvSpPr>
        <p:spPr bwMode="auto">
          <a:xfrm>
            <a:off x="539552" y="951309"/>
            <a:ext cx="8064896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775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tr-TR" sz="4300" b="1" spc="-20" dirty="0" smtClean="0">
                <a:solidFill>
                  <a:srgbClr val="005099"/>
                </a:solidFill>
                <a:latin typeface="Calibri"/>
              </a:rPr>
              <a:t>2016 TSÜAB ÇALIŞTAYI</a:t>
            </a:r>
            <a:r>
              <a:rPr lang="tr-TR" sz="4000" b="1" spc="-20" dirty="0" smtClean="0">
                <a:solidFill>
                  <a:srgbClr val="005099"/>
                </a:solidFill>
                <a:latin typeface="Calibri"/>
              </a:rPr>
              <a:t/>
            </a:r>
            <a:br>
              <a:rPr lang="tr-TR" sz="4000" b="1" spc="-20" dirty="0" smtClean="0">
                <a:solidFill>
                  <a:srgbClr val="005099"/>
                </a:solidFill>
                <a:latin typeface="Calibri"/>
              </a:rPr>
            </a:br>
            <a:r>
              <a:rPr lang="tr-TR" sz="3500" b="1" spc="-20" dirty="0" smtClean="0">
                <a:solidFill>
                  <a:srgbClr val="005099"/>
                </a:solidFill>
                <a:latin typeface="Calibri"/>
              </a:rPr>
              <a:t>Şeker Pancarı Alt Çalışma Grubu</a:t>
            </a:r>
          </a:p>
          <a:p>
            <a:r>
              <a:rPr lang="tr-TR" sz="3300" b="1" spc="-20" dirty="0" smtClean="0">
                <a:solidFill>
                  <a:srgbClr val="005099"/>
                </a:solidFill>
                <a:latin typeface="Calibri"/>
              </a:rPr>
              <a:t>Antalya, 22-23 Aralık 2016</a:t>
            </a:r>
          </a:p>
          <a:p>
            <a:endParaRPr lang="en-GB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539553" y="2174006"/>
            <a:ext cx="828092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6" algn="l"/>
            <a:endParaRPr lang="tr-TR" sz="3200" spc="-20" dirty="0" smtClean="0">
              <a:solidFill>
                <a:srgbClr val="506359"/>
              </a:solidFill>
            </a:endParaRPr>
          </a:p>
          <a:p>
            <a:pPr marL="428400" lvl="3" algn="l">
              <a:spcBef>
                <a:spcPts val="0"/>
              </a:spcBef>
              <a:tabLst>
                <a:tab pos="2598738" algn="l"/>
              </a:tabLst>
            </a:pPr>
            <a:r>
              <a:rPr lang="tr-TR" sz="2400" spc="-20" dirty="0" smtClean="0">
                <a:solidFill>
                  <a:srgbClr val="506359"/>
                </a:solidFill>
              </a:rPr>
              <a:t>Dr. Cenk Saraçoğlu	</a:t>
            </a:r>
            <a:r>
              <a:rPr lang="tr-TR" spc="-20" dirty="0" smtClean="0">
                <a:solidFill>
                  <a:srgbClr val="506359"/>
                </a:solidFill>
              </a:rPr>
              <a:t>- Başkan</a:t>
            </a:r>
            <a:r>
              <a:rPr lang="tr-TR" sz="2400" spc="-20" dirty="0" smtClean="0">
                <a:solidFill>
                  <a:srgbClr val="506359"/>
                </a:solidFill>
              </a:rPr>
              <a:t>		LİMAGRAİN</a:t>
            </a:r>
          </a:p>
          <a:p>
            <a:pPr marL="428400" lvl="3" algn="l">
              <a:spcBef>
                <a:spcPts val="0"/>
              </a:spcBef>
              <a:tabLst>
                <a:tab pos="2598738" algn="l"/>
              </a:tabLst>
            </a:pPr>
            <a:r>
              <a:rPr lang="tr-TR" sz="2400" spc="-20" dirty="0" smtClean="0">
                <a:solidFill>
                  <a:srgbClr val="506359"/>
                </a:solidFill>
              </a:rPr>
              <a:t>Dr. Muzaffer Adıyaman </a:t>
            </a:r>
            <a:r>
              <a:rPr lang="tr-TR" spc="-20" dirty="0">
                <a:solidFill>
                  <a:srgbClr val="506359"/>
                </a:solidFill>
              </a:rPr>
              <a:t>-</a:t>
            </a:r>
            <a:r>
              <a:rPr lang="tr-TR" spc="-20" dirty="0" smtClean="0">
                <a:solidFill>
                  <a:srgbClr val="506359"/>
                </a:solidFill>
              </a:rPr>
              <a:t> Bşk. Yrd.</a:t>
            </a:r>
            <a:r>
              <a:rPr lang="tr-TR" sz="2400" spc="-20" dirty="0" smtClean="0">
                <a:solidFill>
                  <a:srgbClr val="506359"/>
                </a:solidFill>
              </a:rPr>
              <a:t>	SESVANDERHAVE TR</a:t>
            </a:r>
          </a:p>
          <a:p>
            <a:pPr marL="428400" lvl="3" algn="l">
              <a:spcBef>
                <a:spcPts val="0"/>
              </a:spcBef>
              <a:tabLst>
                <a:tab pos="2598738" algn="l"/>
              </a:tabLst>
            </a:pPr>
            <a:r>
              <a:rPr lang="tr-TR" sz="2400" spc="-20" dirty="0">
                <a:solidFill>
                  <a:srgbClr val="506359"/>
                </a:solidFill>
              </a:rPr>
              <a:t>Emin </a:t>
            </a:r>
            <a:r>
              <a:rPr lang="tr-TR" sz="2400" spc="-20" dirty="0" smtClean="0">
                <a:solidFill>
                  <a:srgbClr val="506359"/>
                </a:solidFill>
              </a:rPr>
              <a:t>Erdoğan</a:t>
            </a:r>
            <a:r>
              <a:rPr lang="tr-TR" sz="2400" spc="-20" dirty="0">
                <a:solidFill>
                  <a:srgbClr val="506359"/>
                </a:solidFill>
              </a:rPr>
              <a:t> </a:t>
            </a:r>
            <a:r>
              <a:rPr lang="tr-TR" spc="-20" dirty="0" smtClean="0">
                <a:solidFill>
                  <a:srgbClr val="506359"/>
                </a:solidFill>
              </a:rPr>
              <a:t>- Raportör</a:t>
            </a:r>
            <a:r>
              <a:rPr lang="tr-TR" spc="-20" dirty="0">
                <a:solidFill>
                  <a:srgbClr val="506359"/>
                </a:solidFill>
              </a:rPr>
              <a:t>	</a:t>
            </a:r>
            <a:r>
              <a:rPr lang="tr-TR" sz="2400" spc="-20" dirty="0" smtClean="0">
                <a:solidFill>
                  <a:srgbClr val="506359"/>
                </a:solidFill>
              </a:rPr>
              <a:t>	ALFA Tohum</a:t>
            </a:r>
            <a:endParaRPr lang="tr-TR" sz="2400" spc="-20" dirty="0">
              <a:solidFill>
                <a:srgbClr val="506359"/>
              </a:solidFill>
            </a:endParaRPr>
          </a:p>
          <a:p>
            <a:pPr marL="428400" lvl="3" algn="l">
              <a:spcBef>
                <a:spcPts val="0"/>
              </a:spcBef>
              <a:tabLst>
                <a:tab pos="2598738" algn="l"/>
              </a:tabLst>
            </a:pPr>
            <a:r>
              <a:rPr lang="nl-BE" sz="2400" spc="-20" dirty="0" smtClean="0">
                <a:solidFill>
                  <a:srgbClr val="506359"/>
                </a:solidFill>
              </a:rPr>
              <a:t>Ha</a:t>
            </a:r>
            <a:r>
              <a:rPr lang="tr-TR" sz="2400" spc="-20" dirty="0" smtClean="0">
                <a:solidFill>
                  <a:srgbClr val="506359"/>
                </a:solidFill>
              </a:rPr>
              <a:t>nifi Sarı </a:t>
            </a:r>
            <a:r>
              <a:rPr lang="tr-TR" spc="-20" dirty="0">
                <a:solidFill>
                  <a:srgbClr val="506359"/>
                </a:solidFill>
              </a:rPr>
              <a:t>-</a:t>
            </a:r>
            <a:r>
              <a:rPr lang="tr-TR" spc="-20" dirty="0" smtClean="0">
                <a:solidFill>
                  <a:srgbClr val="506359"/>
                </a:solidFill>
              </a:rPr>
              <a:t> Üye	</a:t>
            </a:r>
            <a:r>
              <a:rPr lang="tr-TR" sz="2400" spc="-20" dirty="0" smtClean="0">
                <a:solidFill>
                  <a:srgbClr val="506359"/>
                </a:solidFill>
              </a:rPr>
              <a:t>			ALFA Tohum</a:t>
            </a:r>
          </a:p>
          <a:p>
            <a:pPr marL="428400" lvl="3" algn="l">
              <a:spcBef>
                <a:spcPts val="0"/>
              </a:spcBef>
              <a:tabLst>
                <a:tab pos="2598738" algn="l"/>
              </a:tabLst>
            </a:pPr>
            <a:r>
              <a:rPr lang="tr-TR" sz="2400" spc="-20" dirty="0" smtClean="0">
                <a:solidFill>
                  <a:srgbClr val="506359"/>
                </a:solidFill>
              </a:rPr>
              <a:t>Dr. M</a:t>
            </a:r>
            <a:r>
              <a:rPr lang="tr-TR" sz="2400" spc="-20" dirty="0">
                <a:solidFill>
                  <a:srgbClr val="506359"/>
                </a:solidFill>
              </a:rPr>
              <a:t>. Zafer </a:t>
            </a:r>
            <a:r>
              <a:rPr lang="tr-TR" sz="2400" spc="-20" dirty="0" smtClean="0">
                <a:solidFill>
                  <a:srgbClr val="506359"/>
                </a:solidFill>
              </a:rPr>
              <a:t>Dirik </a:t>
            </a:r>
            <a:r>
              <a:rPr lang="tr-TR" spc="-20" dirty="0" smtClean="0">
                <a:solidFill>
                  <a:srgbClr val="506359"/>
                </a:solidFill>
              </a:rPr>
              <a:t>- Üye</a:t>
            </a:r>
            <a:r>
              <a:rPr lang="tr-TR" sz="2400" spc="-20" dirty="0" smtClean="0">
                <a:solidFill>
                  <a:srgbClr val="506359"/>
                </a:solidFill>
              </a:rPr>
              <a:t>		DİRİK Dış Tic.</a:t>
            </a:r>
            <a:endParaRPr lang="tr-TR" sz="2400" spc="-20" dirty="0">
              <a:solidFill>
                <a:srgbClr val="506359"/>
              </a:solidFill>
            </a:endParaRPr>
          </a:p>
          <a:p>
            <a:pPr marL="428400" lvl="3" algn="l">
              <a:spcBef>
                <a:spcPts val="0"/>
              </a:spcBef>
              <a:tabLst>
                <a:tab pos="2598738" algn="l"/>
              </a:tabLst>
            </a:pPr>
            <a:r>
              <a:rPr lang="tr-TR" sz="2400" spc="-20" dirty="0" smtClean="0">
                <a:solidFill>
                  <a:srgbClr val="506359"/>
                </a:solidFill>
              </a:rPr>
              <a:t>Aytuğ Sofuoğlu </a:t>
            </a:r>
            <a:r>
              <a:rPr lang="tr-TR" spc="-20" dirty="0" smtClean="0">
                <a:solidFill>
                  <a:srgbClr val="506359"/>
                </a:solidFill>
              </a:rPr>
              <a:t>- Üye</a:t>
            </a:r>
            <a:r>
              <a:rPr lang="tr-TR" sz="2400" spc="-20" dirty="0" smtClean="0">
                <a:solidFill>
                  <a:srgbClr val="506359"/>
                </a:solidFill>
              </a:rPr>
              <a:t>		KWS</a:t>
            </a:r>
          </a:p>
          <a:p>
            <a:pPr marL="428400" lvl="3" algn="l">
              <a:spcBef>
                <a:spcPts val="0"/>
              </a:spcBef>
              <a:tabLst>
                <a:tab pos="2598738" algn="l"/>
              </a:tabLst>
            </a:pPr>
            <a:r>
              <a:rPr lang="tr-TR" sz="2400" spc="-20" dirty="0" smtClean="0">
                <a:solidFill>
                  <a:srgbClr val="506359"/>
                </a:solidFill>
              </a:rPr>
              <a:t>Ahmet Kulualp </a:t>
            </a:r>
            <a:r>
              <a:rPr lang="tr-TR" spc="-20" dirty="0" smtClean="0">
                <a:solidFill>
                  <a:srgbClr val="506359"/>
                </a:solidFill>
              </a:rPr>
              <a:t>- Üye</a:t>
            </a:r>
            <a:r>
              <a:rPr lang="tr-TR" sz="2400" spc="-20" dirty="0" smtClean="0">
                <a:solidFill>
                  <a:srgbClr val="506359"/>
                </a:solidFill>
              </a:rPr>
              <a:t>		SYNGENTA</a:t>
            </a:r>
          </a:p>
          <a:p>
            <a:pPr lvl="1"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37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Resim 3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16632"/>
            <a:ext cx="1800000" cy="597600"/>
          </a:xfrm>
          <a:prstGeom prst="rect">
            <a:avLst/>
          </a:prstGeom>
        </p:spPr>
      </p:pic>
      <p:sp>
        <p:nvSpPr>
          <p:cNvPr id="15" name="Title 1"/>
          <p:cNvSpPr txBox="1">
            <a:spLocks/>
          </p:cNvSpPr>
          <p:nvPr/>
        </p:nvSpPr>
        <p:spPr bwMode="auto">
          <a:xfrm>
            <a:off x="539552" y="245938"/>
            <a:ext cx="8064896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tr-TR" sz="3600" b="1" spc="-20" dirty="0" smtClean="0">
                <a:solidFill>
                  <a:srgbClr val="005099"/>
                </a:solidFill>
                <a:latin typeface="Calibri"/>
              </a:rPr>
              <a:t>Dünya Şeker Üretimi </a:t>
            </a:r>
            <a:endParaRPr lang="en-GB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539553" y="1825625"/>
            <a:ext cx="828092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spc="-20" dirty="0" smtClean="0">
                <a:solidFill>
                  <a:srgbClr val="506359"/>
                </a:solidFill>
              </a:rPr>
              <a:t>2015/2016</a:t>
            </a:r>
          </a:p>
          <a:p>
            <a:pPr algn="l"/>
            <a:r>
              <a:rPr lang="tr-TR" spc="-20" dirty="0">
                <a:solidFill>
                  <a:srgbClr val="506359"/>
                </a:solidFill>
              </a:rPr>
              <a:t>	</a:t>
            </a:r>
            <a:r>
              <a:rPr lang="tr-TR" spc="-20" dirty="0" smtClean="0">
                <a:solidFill>
                  <a:srgbClr val="506359"/>
                </a:solidFill>
              </a:rPr>
              <a:t>		           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spc="-20" dirty="0" smtClean="0">
                <a:solidFill>
                  <a:srgbClr val="506359"/>
                </a:solidFill>
              </a:rPr>
              <a:t>Şeker Pancarından	  33 </a:t>
            </a:r>
            <a:r>
              <a:rPr lang="tr-TR" sz="1800" spc="-20" dirty="0" smtClean="0">
                <a:solidFill>
                  <a:srgbClr val="506359"/>
                </a:solidFill>
              </a:rPr>
              <a:t>mly. ton</a:t>
            </a:r>
            <a:r>
              <a:rPr lang="tr-TR" spc="-20" dirty="0" smtClean="0">
                <a:solidFill>
                  <a:srgbClr val="506359"/>
                </a:solidFill>
              </a:rPr>
              <a:t>	   </a:t>
            </a:r>
            <a:r>
              <a:rPr lang="tr-TR" spc="-20" dirty="0" smtClean="0">
                <a:solidFill>
                  <a:srgbClr val="506359"/>
                </a:solidFill>
                <a:sym typeface="Wingdings" panose="05000000000000000000" pitchFamily="2" charset="2"/>
              </a:rPr>
              <a:t>	</a:t>
            </a:r>
            <a:r>
              <a:rPr lang="tr-TR" sz="2000" spc="-20" dirty="0" smtClean="0">
                <a:solidFill>
                  <a:srgbClr val="506359"/>
                </a:solidFill>
                <a:sym typeface="Wingdings" panose="05000000000000000000" pitchFamily="2" charset="2"/>
              </a:rPr>
              <a:t>%</a:t>
            </a:r>
            <a:r>
              <a:rPr lang="tr-TR" spc="-20" dirty="0" smtClean="0">
                <a:solidFill>
                  <a:srgbClr val="506359"/>
                </a:solidFill>
                <a:sym typeface="Wingdings" panose="05000000000000000000" pitchFamily="2" charset="2"/>
              </a:rPr>
              <a:t>20</a:t>
            </a:r>
            <a:endParaRPr lang="tr-TR" spc="-20" dirty="0" smtClean="0">
              <a:solidFill>
                <a:srgbClr val="506359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u="sng" spc="-20" dirty="0" smtClean="0">
                <a:solidFill>
                  <a:srgbClr val="506359"/>
                </a:solidFill>
              </a:rPr>
              <a:t>Şeker Kamışından	131 </a:t>
            </a:r>
            <a:r>
              <a:rPr lang="tr-TR" sz="1800" u="sng" spc="-20" dirty="0" smtClean="0">
                <a:solidFill>
                  <a:srgbClr val="506359"/>
                </a:solidFill>
              </a:rPr>
              <a:t>mly. ton</a:t>
            </a:r>
            <a:r>
              <a:rPr lang="tr-TR" u="sng" spc="-20" dirty="0" smtClean="0">
                <a:solidFill>
                  <a:srgbClr val="506359"/>
                </a:solidFill>
              </a:rPr>
              <a:t>	   </a:t>
            </a:r>
            <a:r>
              <a:rPr lang="tr-TR" u="sng" spc="-20" dirty="0" smtClean="0">
                <a:solidFill>
                  <a:srgbClr val="506359"/>
                </a:solidFill>
                <a:sym typeface="Wingdings" panose="05000000000000000000" pitchFamily="2" charset="2"/>
              </a:rPr>
              <a:t>	</a:t>
            </a:r>
            <a:r>
              <a:rPr lang="tr-TR" sz="2000" u="sng" spc="-20" dirty="0" smtClean="0">
                <a:solidFill>
                  <a:srgbClr val="506359"/>
                </a:solidFill>
                <a:sym typeface="Wingdings" panose="05000000000000000000" pitchFamily="2" charset="2"/>
              </a:rPr>
              <a:t>%</a:t>
            </a:r>
            <a:r>
              <a:rPr lang="tr-TR" u="sng" spc="-20" dirty="0" smtClean="0">
                <a:solidFill>
                  <a:srgbClr val="506359"/>
                </a:solidFill>
                <a:sym typeface="Wingdings" panose="05000000000000000000" pitchFamily="2" charset="2"/>
              </a:rPr>
              <a:t>80</a:t>
            </a:r>
            <a:r>
              <a:rPr lang="tr-TR" u="sng" spc="-20" dirty="0" smtClean="0">
                <a:solidFill>
                  <a:srgbClr val="506359"/>
                </a:solidFill>
              </a:rPr>
              <a:t>	</a:t>
            </a:r>
            <a:endParaRPr lang="tr-TR" u="sng" spc="-20" dirty="0" smtClean="0">
              <a:solidFill>
                <a:srgbClr val="506359"/>
              </a:solidFill>
              <a:sym typeface="Wingdings" panose="05000000000000000000" pitchFamily="2" charset="2"/>
            </a:endParaRPr>
          </a:p>
          <a:p>
            <a:pPr algn="l"/>
            <a:r>
              <a:rPr lang="tr-TR" sz="3200" b="1" spc="-20" dirty="0">
                <a:solidFill>
                  <a:srgbClr val="506359"/>
                </a:solidFill>
                <a:sym typeface="Wingdings" panose="05000000000000000000" pitchFamily="2" charset="2"/>
              </a:rPr>
              <a:t>	</a:t>
            </a:r>
            <a:r>
              <a:rPr lang="tr-TR" sz="3200" b="1" spc="-20" dirty="0" smtClean="0">
                <a:solidFill>
                  <a:srgbClr val="506359"/>
                </a:solidFill>
                <a:sym typeface="Wingdings" panose="05000000000000000000" pitchFamily="2" charset="2"/>
              </a:rPr>
              <a:t>			</a:t>
            </a:r>
            <a:r>
              <a:rPr lang="tr-TR" b="1" spc="-20" dirty="0" smtClean="0">
                <a:solidFill>
                  <a:srgbClr val="506359"/>
                </a:solidFill>
              </a:rPr>
              <a:t>164 </a:t>
            </a:r>
            <a:r>
              <a:rPr lang="tr-TR" sz="2000" spc="-20" dirty="0" smtClean="0">
                <a:solidFill>
                  <a:srgbClr val="506359"/>
                </a:solidFill>
              </a:rPr>
              <a:t>mly. Ton</a:t>
            </a:r>
          </a:p>
          <a:p>
            <a:pPr algn="l"/>
            <a:endParaRPr lang="tr-TR" sz="2000" spc="-20" dirty="0">
              <a:solidFill>
                <a:srgbClr val="506359"/>
              </a:solidFill>
            </a:endParaRPr>
          </a:p>
          <a:p>
            <a:pPr algn="l"/>
            <a:endParaRPr lang="tr-TR" sz="2000" spc="-20" dirty="0" smtClean="0">
              <a:solidFill>
                <a:srgbClr val="506359"/>
              </a:solidFill>
            </a:endParaRPr>
          </a:p>
          <a:p>
            <a:pPr algn="l"/>
            <a:endParaRPr lang="tr-TR" sz="2000" spc="-20" dirty="0">
              <a:solidFill>
                <a:srgbClr val="506359"/>
              </a:solidFill>
            </a:endParaRPr>
          </a:p>
          <a:p>
            <a:pPr algn="r"/>
            <a:r>
              <a:rPr lang="tr-TR" sz="1000" i="1" spc="-20" dirty="0" smtClean="0">
                <a:solidFill>
                  <a:srgbClr val="506359"/>
                </a:solidFill>
              </a:rPr>
              <a:t>Kaynak: TŞFAŞ Sektör Raporu 2015</a:t>
            </a:r>
          </a:p>
        </p:txBody>
      </p:sp>
    </p:spTree>
    <p:extLst>
      <p:ext uri="{BB962C8B-B14F-4D97-AF65-F5344CB8AC3E}">
        <p14:creationId xmlns:p14="http://schemas.microsoft.com/office/powerpoint/2010/main" val="38957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Resim 3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16632"/>
            <a:ext cx="1800000" cy="597600"/>
          </a:xfrm>
          <a:prstGeom prst="rect">
            <a:avLst/>
          </a:prstGeom>
        </p:spPr>
      </p:pic>
      <p:sp>
        <p:nvSpPr>
          <p:cNvPr id="15" name="Title 1"/>
          <p:cNvSpPr txBox="1">
            <a:spLocks/>
          </p:cNvSpPr>
          <p:nvPr/>
        </p:nvSpPr>
        <p:spPr bwMode="auto">
          <a:xfrm>
            <a:off x="539552" y="245938"/>
            <a:ext cx="8064896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tr-TR" sz="3600" b="1" spc="-20" dirty="0" smtClean="0">
                <a:solidFill>
                  <a:srgbClr val="005099"/>
                </a:solidFill>
                <a:latin typeface="Calibri"/>
              </a:rPr>
              <a:t>Dünya Şeker Üretimi </a:t>
            </a:r>
            <a:endParaRPr lang="en-GB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539552" y="1885974"/>
            <a:ext cx="828092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endParaRPr lang="tr-TR" spc="-20" dirty="0" smtClean="0">
              <a:solidFill>
                <a:srgbClr val="506359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24862"/>
            <a:ext cx="9144000" cy="458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737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Resim 3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16632"/>
            <a:ext cx="1800000" cy="597600"/>
          </a:xfrm>
          <a:prstGeom prst="rect">
            <a:avLst/>
          </a:prstGeom>
        </p:spPr>
      </p:pic>
      <p:sp>
        <p:nvSpPr>
          <p:cNvPr id="15" name="Title 1"/>
          <p:cNvSpPr txBox="1">
            <a:spLocks/>
          </p:cNvSpPr>
          <p:nvPr/>
        </p:nvSpPr>
        <p:spPr bwMode="auto">
          <a:xfrm>
            <a:off x="539552" y="245938"/>
            <a:ext cx="8064896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tr-TR" sz="3600" b="1" spc="-20" dirty="0" smtClean="0">
                <a:solidFill>
                  <a:srgbClr val="005099"/>
                </a:solidFill>
                <a:latin typeface="Calibri"/>
              </a:rPr>
              <a:t>Dünya Şeker Pancarı Üretimi </a:t>
            </a:r>
            <a:r>
              <a:rPr lang="tr-TR" sz="2000" spc="-20" dirty="0" smtClean="0">
                <a:solidFill>
                  <a:srgbClr val="005099"/>
                </a:solidFill>
                <a:latin typeface="Calibri"/>
              </a:rPr>
              <a:t>(1000 ton)</a:t>
            </a:r>
            <a:r>
              <a:rPr lang="tr-TR" sz="3200" b="1" spc="-20" dirty="0" smtClean="0">
                <a:solidFill>
                  <a:srgbClr val="005099"/>
                </a:solidFill>
                <a:latin typeface="Calibri"/>
              </a:rPr>
              <a:t> </a:t>
            </a:r>
            <a:endParaRPr lang="en-GB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84784"/>
            <a:ext cx="8136904" cy="4981703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 flipH="1">
            <a:off x="2195736" y="2996952"/>
            <a:ext cx="144017" cy="432048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6444208" y="6300028"/>
            <a:ext cx="18722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Kaynak: Statista 2016  </a:t>
            </a:r>
            <a:endParaRPr lang="en-GB" sz="10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47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Resim 3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16632"/>
            <a:ext cx="1800000" cy="597600"/>
          </a:xfrm>
          <a:prstGeom prst="rect">
            <a:avLst/>
          </a:prstGeom>
        </p:spPr>
      </p:pic>
      <p:sp>
        <p:nvSpPr>
          <p:cNvPr id="15" name="Title 1"/>
          <p:cNvSpPr txBox="1">
            <a:spLocks/>
          </p:cNvSpPr>
          <p:nvPr/>
        </p:nvSpPr>
        <p:spPr bwMode="auto">
          <a:xfrm>
            <a:off x="539552" y="245938"/>
            <a:ext cx="8064896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tr-TR" sz="3200" b="1" spc="-20" dirty="0" smtClean="0">
                <a:solidFill>
                  <a:srgbClr val="005099"/>
                </a:solidFill>
                <a:latin typeface="Calibri"/>
              </a:rPr>
              <a:t>Türkiye Şeker Fabrikaları (33)</a:t>
            </a:r>
            <a:endParaRPr lang="en-GB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Picture 3" descr="D:\Resimler\HARITA\turkiye_haritasi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484313"/>
            <a:ext cx="9001125" cy="38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827088" y="1866900"/>
            <a:ext cx="217487" cy="217488"/>
          </a:xfrm>
          <a:prstGeom prst="ellipse">
            <a:avLst/>
          </a:prstGeom>
          <a:solidFill>
            <a:srgbClr val="FFFF00">
              <a:alpha val="0"/>
            </a:srgbClr>
          </a:solidFill>
          <a:ln w="38100">
            <a:solidFill>
              <a:srgbClr val="0C0E0D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en-US" sz="1400" dirty="0"/>
              <a:t>    </a:t>
            </a:r>
            <a:r>
              <a:rPr lang="tr-TR" altLang="en-US" sz="1400" dirty="0" smtClean="0">
                <a:solidFill>
                  <a:srgbClr val="0C0E0D"/>
                </a:solidFill>
              </a:rPr>
              <a:t>Alpullu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1258888" y="2801938"/>
            <a:ext cx="217487" cy="217487"/>
          </a:xfrm>
          <a:prstGeom prst="ellipse">
            <a:avLst/>
          </a:prstGeom>
          <a:solidFill>
            <a:srgbClr val="00FF00">
              <a:alpha val="0"/>
            </a:srgbClr>
          </a:solidFill>
          <a:ln w="38100">
            <a:solidFill>
              <a:srgbClr val="0C0E0D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en-US" sz="1400"/>
              <a:t>    </a:t>
            </a:r>
            <a:r>
              <a:rPr lang="tr-TR" altLang="en-US" sz="1400">
                <a:solidFill>
                  <a:srgbClr val="0C0E0D"/>
                </a:solidFill>
              </a:rPr>
              <a:t>Susurluk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051050" y="4097338"/>
            <a:ext cx="217488" cy="217487"/>
          </a:xfrm>
          <a:prstGeom prst="ellipse">
            <a:avLst/>
          </a:prstGeom>
          <a:solidFill>
            <a:srgbClr val="00FF00">
              <a:alpha val="0"/>
            </a:srgbClr>
          </a:solidFill>
          <a:ln w="38100">
            <a:solidFill>
              <a:srgbClr val="0C0E0D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en-US" sz="1400"/>
              <a:t>    </a:t>
            </a:r>
            <a:r>
              <a:rPr lang="tr-TR" altLang="en-US" sz="1400">
                <a:solidFill>
                  <a:srgbClr val="0C0E0D"/>
                </a:solidFill>
              </a:rPr>
              <a:t>Burdur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554288" y="2995613"/>
            <a:ext cx="217487" cy="217487"/>
          </a:xfrm>
          <a:prstGeom prst="ellipse">
            <a:avLst/>
          </a:prstGeom>
          <a:solidFill>
            <a:srgbClr val="00FF00">
              <a:alpha val="0"/>
            </a:srgbClr>
          </a:solidFill>
          <a:ln w="38100">
            <a:solidFill>
              <a:srgbClr val="0C0E0D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en-US" sz="1400"/>
              <a:t>    </a:t>
            </a:r>
            <a:r>
              <a:rPr lang="tr-TR" altLang="en-US" sz="1400">
                <a:solidFill>
                  <a:srgbClr val="0C0E0D"/>
                </a:solidFill>
              </a:rPr>
              <a:t>Eskisehir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2339975" y="3449638"/>
            <a:ext cx="217488" cy="217487"/>
          </a:xfrm>
          <a:prstGeom prst="ellipse">
            <a:avLst/>
          </a:prstGeom>
          <a:solidFill>
            <a:srgbClr val="00FF00">
              <a:alpha val="0"/>
            </a:srgbClr>
          </a:solidFill>
          <a:ln w="38100">
            <a:solidFill>
              <a:srgbClr val="0C0E0D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en-US" sz="1400"/>
              <a:t>    </a:t>
            </a:r>
            <a:r>
              <a:rPr lang="tr-TR" altLang="en-US" sz="1400">
                <a:solidFill>
                  <a:srgbClr val="0C0E0D"/>
                </a:solidFill>
              </a:rPr>
              <a:t>Afyon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275013" y="2781300"/>
            <a:ext cx="217487" cy="217488"/>
          </a:xfrm>
          <a:prstGeom prst="ellipse">
            <a:avLst/>
          </a:prstGeom>
          <a:solidFill>
            <a:srgbClr val="00FF00">
              <a:alpha val="0"/>
            </a:srgbClr>
          </a:solidFill>
          <a:ln w="38100">
            <a:solidFill>
              <a:srgbClr val="0C0E0D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en-US" sz="1400"/>
              <a:t>    </a:t>
            </a:r>
            <a:r>
              <a:rPr lang="tr-TR" altLang="en-US" sz="1400">
                <a:solidFill>
                  <a:srgbClr val="0C0E0D"/>
                </a:solidFill>
              </a:rPr>
              <a:t>Ankara</a:t>
            </a: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2916238" y="3738563"/>
            <a:ext cx="217487" cy="215900"/>
          </a:xfrm>
          <a:prstGeom prst="ellipse">
            <a:avLst/>
          </a:prstGeom>
          <a:solidFill>
            <a:srgbClr val="00FF00">
              <a:alpha val="0"/>
            </a:srgbClr>
          </a:solidFill>
          <a:ln w="38100">
            <a:solidFill>
              <a:srgbClr val="0C0E0D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en-US" sz="1400"/>
              <a:t>   </a:t>
            </a:r>
            <a:r>
              <a:rPr lang="tr-TR" altLang="en-US" sz="1400">
                <a:solidFill>
                  <a:srgbClr val="0C0E0D"/>
                </a:solidFill>
              </a:rPr>
              <a:t>Ilgın</a:t>
            </a: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3492500" y="3789363"/>
            <a:ext cx="215900" cy="217487"/>
          </a:xfrm>
          <a:prstGeom prst="ellipse">
            <a:avLst/>
          </a:prstGeom>
          <a:solidFill>
            <a:srgbClr val="00FF00">
              <a:alpha val="0"/>
            </a:srgbClr>
          </a:solidFill>
          <a:ln w="38100">
            <a:solidFill>
              <a:srgbClr val="0C0E0D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en-US" sz="1400"/>
              <a:t>    </a:t>
            </a:r>
            <a:r>
              <a:rPr lang="tr-TR" altLang="en-US" sz="1400">
                <a:solidFill>
                  <a:srgbClr val="0C0E0D"/>
                </a:solidFill>
              </a:rPr>
              <a:t>Eregli</a:t>
            </a: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4643438" y="2298700"/>
            <a:ext cx="217487" cy="217488"/>
          </a:xfrm>
          <a:prstGeom prst="ellipse">
            <a:avLst/>
          </a:prstGeom>
          <a:solidFill>
            <a:srgbClr val="00FF00">
              <a:alpha val="0"/>
            </a:srgbClr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en-US" sz="1400"/>
              <a:t>    </a:t>
            </a:r>
            <a:r>
              <a:rPr lang="tr-TR" altLang="en-US" sz="1400">
                <a:solidFill>
                  <a:srgbClr val="0C0E0D"/>
                </a:solidFill>
              </a:rPr>
              <a:t>Amasya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7451725" y="3379788"/>
            <a:ext cx="217488" cy="215900"/>
          </a:xfrm>
          <a:prstGeom prst="ellipse">
            <a:avLst/>
          </a:prstGeom>
          <a:solidFill>
            <a:srgbClr val="00FF00">
              <a:alpha val="0"/>
            </a:srgbClr>
          </a:solidFill>
          <a:ln w="38100">
            <a:solidFill>
              <a:srgbClr val="0C0E0D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en-US" sz="1400">
                <a:solidFill>
                  <a:srgbClr val="0C0E0D"/>
                </a:solidFill>
              </a:rPr>
              <a:t>    Mus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8315325" y="3532188"/>
            <a:ext cx="217488" cy="215900"/>
          </a:xfrm>
          <a:prstGeom prst="ellipse">
            <a:avLst/>
          </a:prstGeom>
          <a:solidFill>
            <a:srgbClr val="00FF00">
              <a:alpha val="0"/>
            </a:srgbClr>
          </a:solidFill>
          <a:ln w="38100">
            <a:solidFill>
              <a:srgbClr val="0C0E0D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en-US" sz="1400">
                <a:solidFill>
                  <a:srgbClr val="0C0E0D"/>
                </a:solidFill>
              </a:rPr>
              <a:t>   Ercis</a:t>
            </a: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099425" y="2946400"/>
            <a:ext cx="217488" cy="217488"/>
          </a:xfrm>
          <a:prstGeom prst="ellipse">
            <a:avLst/>
          </a:prstGeom>
          <a:solidFill>
            <a:srgbClr val="00FF00">
              <a:alpha val="0"/>
            </a:srgbClr>
          </a:solidFill>
          <a:ln w="38100">
            <a:solidFill>
              <a:srgbClr val="0C0E0D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en-US" sz="1400">
                <a:solidFill>
                  <a:srgbClr val="0C0E0D"/>
                </a:solidFill>
              </a:rPr>
              <a:t>   Agri</a:t>
            </a:r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7956550" y="2586038"/>
            <a:ext cx="217488" cy="217487"/>
          </a:xfrm>
          <a:prstGeom prst="ellipse">
            <a:avLst/>
          </a:prstGeom>
          <a:solidFill>
            <a:srgbClr val="00FF00">
              <a:alpha val="0"/>
            </a:srgbClr>
          </a:solidFill>
          <a:ln w="38100">
            <a:solidFill>
              <a:srgbClr val="0C0E0D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en-US" sz="1400"/>
              <a:t>    </a:t>
            </a:r>
            <a:r>
              <a:rPr lang="tr-TR" altLang="en-US" sz="1400">
                <a:solidFill>
                  <a:srgbClr val="0C0E0D"/>
                </a:solidFill>
              </a:rPr>
              <a:t>Kars</a:t>
            </a: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4211638" y="3810000"/>
            <a:ext cx="217487" cy="217488"/>
          </a:xfrm>
          <a:prstGeom prst="ellipse">
            <a:avLst/>
          </a:prstGeom>
          <a:solidFill>
            <a:srgbClr val="00FF00">
              <a:alpha val="0"/>
            </a:srgbClr>
          </a:solidFill>
          <a:ln w="38100">
            <a:solidFill>
              <a:srgbClr val="0C0E0D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en-US" sz="1400"/>
              <a:t>    </a:t>
            </a:r>
            <a:r>
              <a:rPr lang="tr-TR" altLang="en-US" sz="1400">
                <a:solidFill>
                  <a:srgbClr val="0C0E0D"/>
                </a:solidFill>
              </a:rPr>
              <a:t>Bor</a:t>
            </a:r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3059113" y="4025900"/>
            <a:ext cx="217487" cy="217488"/>
          </a:xfrm>
          <a:prstGeom prst="ellipse">
            <a:avLst/>
          </a:prstGeom>
          <a:solidFill>
            <a:srgbClr val="00FF00">
              <a:alpha val="0"/>
            </a:srgbClr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en-US" sz="1400"/>
              <a:t>    </a:t>
            </a:r>
            <a:r>
              <a:rPr lang="tr-TR" altLang="en-US" sz="1400">
                <a:solidFill>
                  <a:srgbClr val="0C0E0D"/>
                </a:solidFill>
              </a:rPr>
              <a:t>Konya</a:t>
            </a:r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3275013" y="4243388"/>
            <a:ext cx="217487" cy="217487"/>
          </a:xfrm>
          <a:prstGeom prst="ellipse">
            <a:avLst/>
          </a:prstGeom>
          <a:solidFill>
            <a:srgbClr val="00FF00">
              <a:alpha val="0"/>
            </a:srgbClr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en-US" sz="1400"/>
              <a:t>    </a:t>
            </a:r>
            <a:r>
              <a:rPr lang="tr-TR" altLang="en-US" sz="1400">
                <a:solidFill>
                  <a:srgbClr val="0C0E0D"/>
                </a:solidFill>
              </a:rPr>
              <a:t>Cumra</a:t>
            </a:r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2195513" y="2441575"/>
            <a:ext cx="217487" cy="217488"/>
          </a:xfrm>
          <a:prstGeom prst="ellipse">
            <a:avLst/>
          </a:prstGeom>
          <a:solidFill>
            <a:srgbClr val="00FF00">
              <a:alpha val="0"/>
            </a:srgbClr>
          </a:solidFill>
          <a:ln w="38100">
            <a:solidFill>
              <a:srgbClr val="CC00CC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en-US" sz="1400" dirty="0"/>
              <a:t>    </a:t>
            </a:r>
            <a:r>
              <a:rPr lang="tr-TR" altLang="en-US" sz="1400" dirty="0" smtClean="0">
                <a:solidFill>
                  <a:srgbClr val="0C0E0D"/>
                </a:solidFill>
              </a:rPr>
              <a:t>Adapazarı</a:t>
            </a:r>
            <a:endParaRPr lang="tr-TR" altLang="en-US" sz="1400" dirty="0">
              <a:solidFill>
                <a:srgbClr val="0C0E0D"/>
              </a:solidFill>
            </a:endParaRPr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4714875" y="3594100"/>
            <a:ext cx="217488" cy="217488"/>
          </a:xfrm>
          <a:prstGeom prst="ellipse">
            <a:avLst/>
          </a:prstGeom>
          <a:solidFill>
            <a:srgbClr val="00FF00">
              <a:alpha val="0"/>
            </a:srgbClr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en-US" sz="1400"/>
              <a:t>    </a:t>
            </a:r>
            <a:r>
              <a:rPr lang="tr-TR" altLang="en-US" sz="1400">
                <a:solidFill>
                  <a:srgbClr val="0C0E0D"/>
                </a:solidFill>
              </a:rPr>
              <a:t>Kayseri</a:t>
            </a:r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4570413" y="3284538"/>
            <a:ext cx="217487" cy="215900"/>
          </a:xfrm>
          <a:prstGeom prst="ellipse">
            <a:avLst/>
          </a:prstGeom>
          <a:solidFill>
            <a:srgbClr val="00FF00">
              <a:alpha val="0"/>
            </a:srgbClr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en-US" sz="1400"/>
              <a:t>    </a:t>
            </a:r>
            <a:r>
              <a:rPr lang="tr-TR" altLang="en-US" sz="1400">
                <a:solidFill>
                  <a:srgbClr val="0C0E0D"/>
                </a:solidFill>
              </a:rPr>
              <a:t>Bogazliyan</a:t>
            </a: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4356100" y="2803525"/>
            <a:ext cx="217488" cy="217488"/>
          </a:xfrm>
          <a:prstGeom prst="ellipse">
            <a:avLst/>
          </a:prstGeom>
          <a:solidFill>
            <a:srgbClr val="00B050">
              <a:alpha val="0"/>
            </a:srgbClr>
          </a:solidFill>
          <a:ln w="38100">
            <a:solidFill>
              <a:srgbClr val="0C0E0D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en-US" sz="1400"/>
              <a:t>    </a:t>
            </a:r>
            <a:r>
              <a:rPr lang="tr-TR" altLang="en-US" sz="1400">
                <a:solidFill>
                  <a:srgbClr val="0C0E0D"/>
                </a:solidFill>
              </a:rPr>
              <a:t>Yozgat</a:t>
            </a:r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3995738" y="3019425"/>
            <a:ext cx="217487" cy="217488"/>
          </a:xfrm>
          <a:prstGeom prst="ellipse">
            <a:avLst/>
          </a:prstGeom>
          <a:solidFill>
            <a:srgbClr val="00B050">
              <a:alpha val="0"/>
            </a:srgbClr>
          </a:solidFill>
          <a:ln w="38100">
            <a:solidFill>
              <a:srgbClr val="0C0E0D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en-US" sz="1400"/>
              <a:t>    </a:t>
            </a:r>
            <a:r>
              <a:rPr lang="tr-TR" altLang="en-US" sz="1400">
                <a:solidFill>
                  <a:srgbClr val="0C0E0D"/>
                </a:solidFill>
              </a:rPr>
              <a:t>Kirsehir</a:t>
            </a: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4210050" y="2514600"/>
            <a:ext cx="217488" cy="215900"/>
          </a:xfrm>
          <a:prstGeom prst="ellipse">
            <a:avLst/>
          </a:prstGeom>
          <a:solidFill>
            <a:srgbClr val="00B050">
              <a:alpha val="0"/>
            </a:srgbClr>
          </a:solidFill>
          <a:ln w="38100">
            <a:solidFill>
              <a:srgbClr val="0C0E0D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en-US" sz="1400"/>
              <a:t>    </a:t>
            </a:r>
            <a:r>
              <a:rPr lang="tr-TR" altLang="en-US" sz="1400">
                <a:solidFill>
                  <a:srgbClr val="0C0E0D"/>
                </a:solidFill>
              </a:rPr>
              <a:t>Corum</a:t>
            </a: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5219700" y="2132013"/>
            <a:ext cx="215900" cy="217487"/>
          </a:xfrm>
          <a:prstGeom prst="ellipse">
            <a:avLst/>
          </a:prstGeom>
          <a:solidFill>
            <a:srgbClr val="00B050">
              <a:alpha val="0"/>
            </a:srgbClr>
          </a:solidFill>
          <a:ln w="38100">
            <a:solidFill>
              <a:srgbClr val="0C0E0D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en-US" sz="1400"/>
              <a:t>    </a:t>
            </a:r>
            <a:r>
              <a:rPr lang="tr-TR" altLang="en-US" sz="1400">
                <a:solidFill>
                  <a:srgbClr val="0C0E0D"/>
                </a:solidFill>
              </a:rPr>
              <a:t>Carsamba</a:t>
            </a:r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3851275" y="2009775"/>
            <a:ext cx="215900" cy="217488"/>
          </a:xfrm>
          <a:prstGeom prst="ellipse">
            <a:avLst/>
          </a:prstGeom>
          <a:solidFill>
            <a:srgbClr val="00B050">
              <a:alpha val="0"/>
            </a:srgbClr>
          </a:solidFill>
          <a:ln w="38100">
            <a:solidFill>
              <a:srgbClr val="0C0E0D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en-US" sz="1400"/>
              <a:t>   </a:t>
            </a:r>
            <a:r>
              <a:rPr lang="tr-TR" altLang="en-US" sz="1400">
                <a:solidFill>
                  <a:srgbClr val="0C0E0D"/>
                </a:solidFill>
              </a:rPr>
              <a:t>Kastamonu</a:t>
            </a:r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5219700" y="2514600"/>
            <a:ext cx="215900" cy="217488"/>
          </a:xfrm>
          <a:prstGeom prst="ellipse">
            <a:avLst/>
          </a:prstGeom>
          <a:solidFill>
            <a:srgbClr val="00B050">
              <a:alpha val="0"/>
            </a:srgbClr>
          </a:solidFill>
          <a:ln w="38100">
            <a:solidFill>
              <a:srgbClr val="0C0E0D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en-US" sz="1400"/>
              <a:t>    </a:t>
            </a:r>
            <a:r>
              <a:rPr lang="tr-TR" altLang="en-US" sz="1400">
                <a:solidFill>
                  <a:srgbClr val="0C0E0D"/>
                </a:solidFill>
              </a:rPr>
              <a:t>Turhal</a:t>
            </a:r>
          </a:p>
        </p:txBody>
      </p:sp>
      <p:sp>
        <p:nvSpPr>
          <p:cNvPr id="36" name="Oval 35"/>
          <p:cNvSpPr>
            <a:spLocks noChangeArrowheads="1"/>
          </p:cNvSpPr>
          <p:nvPr/>
        </p:nvSpPr>
        <p:spPr bwMode="auto">
          <a:xfrm>
            <a:off x="5364163" y="3881438"/>
            <a:ext cx="217487" cy="217487"/>
          </a:xfrm>
          <a:prstGeom prst="ellipse">
            <a:avLst/>
          </a:prstGeom>
          <a:solidFill>
            <a:srgbClr val="00B050">
              <a:alpha val="0"/>
            </a:srgbClr>
          </a:solidFill>
          <a:ln w="38100">
            <a:solidFill>
              <a:srgbClr val="0C0E0D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en-US" sz="1400"/>
              <a:t>   </a:t>
            </a:r>
            <a:r>
              <a:rPr lang="tr-TR" altLang="en-US" sz="1400">
                <a:solidFill>
                  <a:srgbClr val="0C0E0D"/>
                </a:solidFill>
              </a:rPr>
              <a:t>Elbistan</a:t>
            </a:r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5794375" y="3594100"/>
            <a:ext cx="217488" cy="217488"/>
          </a:xfrm>
          <a:prstGeom prst="ellipse">
            <a:avLst/>
          </a:prstGeom>
          <a:solidFill>
            <a:srgbClr val="00B050">
              <a:alpha val="0"/>
            </a:srgbClr>
          </a:solidFill>
          <a:ln w="38100">
            <a:solidFill>
              <a:srgbClr val="0C0E0D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en-US" sz="1400"/>
              <a:t>    </a:t>
            </a:r>
            <a:r>
              <a:rPr lang="tr-TR" altLang="en-US" sz="1400">
                <a:solidFill>
                  <a:srgbClr val="0C0E0D"/>
                </a:solidFill>
              </a:rPr>
              <a:t>Malatya</a:t>
            </a:r>
          </a:p>
        </p:txBody>
      </p:sp>
      <p:sp>
        <p:nvSpPr>
          <p:cNvPr id="38" name="Oval 37"/>
          <p:cNvSpPr>
            <a:spLocks noChangeArrowheads="1"/>
          </p:cNvSpPr>
          <p:nvPr/>
        </p:nvSpPr>
        <p:spPr bwMode="auto">
          <a:xfrm>
            <a:off x="6227763" y="2946400"/>
            <a:ext cx="215900" cy="217488"/>
          </a:xfrm>
          <a:prstGeom prst="ellipse">
            <a:avLst/>
          </a:prstGeom>
          <a:solidFill>
            <a:srgbClr val="00B050">
              <a:alpha val="0"/>
            </a:srgbClr>
          </a:solidFill>
          <a:ln w="38100">
            <a:solidFill>
              <a:srgbClr val="0C0E0D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en-US" sz="1400"/>
              <a:t>    </a:t>
            </a:r>
            <a:r>
              <a:rPr lang="tr-TR" altLang="en-US" sz="1400">
                <a:solidFill>
                  <a:srgbClr val="0C0E0D"/>
                </a:solidFill>
              </a:rPr>
              <a:t>Erzincan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7307263" y="2801938"/>
            <a:ext cx="217487" cy="217487"/>
          </a:xfrm>
          <a:prstGeom prst="ellipse">
            <a:avLst/>
          </a:prstGeom>
          <a:solidFill>
            <a:srgbClr val="00B050">
              <a:alpha val="0"/>
            </a:srgbClr>
          </a:solidFill>
          <a:ln w="38100">
            <a:solidFill>
              <a:srgbClr val="0C0E0D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en-US" sz="1400"/>
              <a:t>    </a:t>
            </a:r>
            <a:r>
              <a:rPr lang="tr-TR" altLang="en-US" sz="1400">
                <a:solidFill>
                  <a:srgbClr val="0C0E0D"/>
                </a:solidFill>
              </a:rPr>
              <a:t>Erzurum</a:t>
            </a:r>
          </a:p>
        </p:txBody>
      </p: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1908175" y="3213100"/>
            <a:ext cx="217488" cy="217488"/>
          </a:xfrm>
          <a:prstGeom prst="ellipse">
            <a:avLst/>
          </a:prstGeom>
          <a:solidFill>
            <a:srgbClr val="00FF00">
              <a:alpha val="0"/>
            </a:srgbClr>
          </a:solidFill>
          <a:ln w="38100">
            <a:solidFill>
              <a:srgbClr val="CC00CC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en-US" sz="1400"/>
              <a:t>    </a:t>
            </a:r>
            <a:r>
              <a:rPr lang="tr-TR" altLang="en-US" sz="1400">
                <a:solidFill>
                  <a:srgbClr val="0C0E0D"/>
                </a:solidFill>
              </a:rPr>
              <a:t>Kütahya</a:t>
            </a: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3851275" y="3595688"/>
            <a:ext cx="215900" cy="215900"/>
          </a:xfrm>
          <a:prstGeom prst="ellipse">
            <a:avLst/>
          </a:prstGeom>
          <a:solidFill>
            <a:srgbClr val="00FF00">
              <a:alpha val="0"/>
            </a:srgbClr>
          </a:solidFill>
          <a:ln w="38100">
            <a:solidFill>
              <a:srgbClr val="CC00CC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en-US" sz="1400"/>
              <a:t>    </a:t>
            </a:r>
            <a:r>
              <a:rPr lang="tr-TR" altLang="en-US" sz="1400">
                <a:solidFill>
                  <a:srgbClr val="0C0E0D"/>
                </a:solidFill>
              </a:rPr>
              <a:t>Aksaray</a:t>
            </a:r>
          </a:p>
        </p:txBody>
      </p:sp>
      <p:sp>
        <p:nvSpPr>
          <p:cNvPr id="42" name="Dikdörtgen 40"/>
          <p:cNvSpPr>
            <a:spLocks noChangeArrowheads="1"/>
          </p:cNvSpPr>
          <p:nvPr/>
        </p:nvSpPr>
        <p:spPr bwMode="auto">
          <a:xfrm>
            <a:off x="71438" y="5363368"/>
            <a:ext cx="9001125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en-US" dirty="0">
                <a:solidFill>
                  <a:srgbClr val="0C0E0D"/>
                </a:solidFill>
              </a:rPr>
              <a:t>         </a:t>
            </a:r>
            <a:r>
              <a:rPr lang="tr-TR" altLang="en-US" dirty="0" smtClean="0">
                <a:solidFill>
                  <a:srgbClr val="0C0E0D"/>
                </a:solidFill>
              </a:rPr>
              <a:t>Türk Şeker </a:t>
            </a:r>
            <a:r>
              <a:rPr lang="tr-TR" altLang="en-US" dirty="0">
                <a:solidFill>
                  <a:srgbClr val="0C0E0D"/>
                </a:solidFill>
              </a:rPr>
              <a:t>(25)   </a:t>
            </a:r>
            <a:endParaRPr lang="en-GB" altLang="en-US" dirty="0">
              <a:solidFill>
                <a:srgbClr val="0C0E0D"/>
              </a:solidFill>
            </a:endParaRPr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468313" y="5395913"/>
            <a:ext cx="215900" cy="215900"/>
          </a:xfrm>
          <a:prstGeom prst="ellipse">
            <a:avLst/>
          </a:prstGeom>
          <a:solidFill>
            <a:srgbClr val="00FF00">
              <a:alpha val="0"/>
            </a:srgbClr>
          </a:solidFill>
          <a:ln w="38100">
            <a:solidFill>
              <a:srgbClr val="0C0E0D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en-US" sz="900" b="1"/>
              <a:t>      </a:t>
            </a:r>
            <a:endParaRPr lang="tr-TR" altLang="en-US" sz="900" b="1">
              <a:solidFill>
                <a:srgbClr val="0C0E0D"/>
              </a:solidFill>
            </a:endParaRPr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3202385" y="5443761"/>
            <a:ext cx="217487" cy="217487"/>
          </a:xfrm>
          <a:prstGeom prst="ellipse">
            <a:avLst/>
          </a:prstGeom>
          <a:solidFill>
            <a:srgbClr val="00FF00">
              <a:alpha val="0"/>
            </a:srgbClr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en-US" sz="900" b="1" dirty="0"/>
              <a:t>      </a:t>
            </a:r>
            <a:endParaRPr lang="tr-TR" altLang="en-US" sz="900" b="1" dirty="0">
              <a:solidFill>
                <a:srgbClr val="0C0E0D"/>
              </a:solidFill>
            </a:endParaRPr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6732240" y="5443761"/>
            <a:ext cx="217487" cy="217487"/>
          </a:xfrm>
          <a:prstGeom prst="ellipse">
            <a:avLst/>
          </a:prstGeom>
          <a:solidFill>
            <a:srgbClr val="00FF00">
              <a:alpha val="0"/>
            </a:srgbClr>
          </a:solidFill>
          <a:ln w="38100">
            <a:solidFill>
              <a:srgbClr val="CC00CC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en-US" sz="900" b="1" dirty="0"/>
              <a:t>      </a:t>
            </a:r>
            <a:endParaRPr lang="tr-TR" altLang="en-US" sz="900" b="1" dirty="0">
              <a:solidFill>
                <a:srgbClr val="0C0E0D"/>
              </a:solidFill>
            </a:endParaRPr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1619250" y="3594100"/>
            <a:ext cx="217488" cy="217488"/>
          </a:xfrm>
          <a:prstGeom prst="ellipse">
            <a:avLst/>
          </a:prstGeom>
          <a:solidFill>
            <a:srgbClr val="FFFF00">
              <a:alpha val="0"/>
            </a:srgbClr>
          </a:solidFill>
          <a:ln w="38100">
            <a:solidFill>
              <a:srgbClr val="0C0E0D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en-US" sz="1400" dirty="0"/>
              <a:t>      </a:t>
            </a:r>
          </a:p>
          <a:p>
            <a:pPr algn="r"/>
            <a:endParaRPr lang="tr-TR" altLang="en-US" sz="1400" dirty="0" smtClean="0">
              <a:solidFill>
                <a:srgbClr val="0C0E0D"/>
              </a:solidFill>
            </a:endParaRPr>
          </a:p>
          <a:p>
            <a:pPr algn="r"/>
            <a:endParaRPr lang="tr-TR" altLang="en-US" sz="1400" dirty="0">
              <a:solidFill>
                <a:srgbClr val="0C0E0D"/>
              </a:solidFill>
            </a:endParaRPr>
          </a:p>
          <a:p>
            <a:pPr algn="r"/>
            <a:r>
              <a:rPr lang="tr-TR" altLang="en-US" sz="1400" dirty="0" smtClean="0">
                <a:solidFill>
                  <a:srgbClr val="0C0E0D"/>
                </a:solidFill>
              </a:rPr>
              <a:t>Uşak   </a:t>
            </a:r>
          </a:p>
          <a:p>
            <a:pPr algn="r"/>
            <a:r>
              <a:rPr lang="tr-TR" altLang="en-US" sz="1400" dirty="0" smtClean="0">
                <a:solidFill>
                  <a:srgbClr val="0C0E0D"/>
                </a:solidFill>
              </a:rPr>
              <a:t> </a:t>
            </a:r>
          </a:p>
          <a:p>
            <a:pPr algn="r"/>
            <a:endParaRPr lang="tr-TR" altLang="en-US" sz="1400" dirty="0">
              <a:solidFill>
                <a:srgbClr val="0C0E0D"/>
              </a:solidFill>
            </a:endParaRPr>
          </a:p>
          <a:p>
            <a:r>
              <a:rPr lang="tr-TR" altLang="en-US" sz="1400" dirty="0">
                <a:solidFill>
                  <a:srgbClr val="0C0E0D"/>
                </a:solidFill>
              </a:rPr>
              <a:t>    </a:t>
            </a:r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6515100" y="3429000"/>
            <a:ext cx="217488" cy="217488"/>
          </a:xfrm>
          <a:prstGeom prst="ellipse">
            <a:avLst/>
          </a:prstGeom>
          <a:solidFill>
            <a:srgbClr val="00FF00">
              <a:alpha val="0"/>
            </a:srgbClr>
          </a:solidFill>
          <a:ln w="38100">
            <a:solidFill>
              <a:srgbClr val="0C0E0D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en-US" sz="1400">
                <a:solidFill>
                  <a:srgbClr val="0C0E0D"/>
                </a:solidFill>
              </a:rPr>
              <a:t>    Elazig</a:t>
            </a:r>
          </a:p>
        </p:txBody>
      </p:sp>
      <p:sp>
        <p:nvSpPr>
          <p:cNvPr id="48" name="Metin kutusu 2"/>
          <p:cNvSpPr txBox="1">
            <a:spLocks noChangeArrowheads="1"/>
          </p:cNvSpPr>
          <p:nvPr/>
        </p:nvSpPr>
        <p:spPr bwMode="auto">
          <a:xfrm>
            <a:off x="3654425" y="1465263"/>
            <a:ext cx="1133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en-US" sz="1400">
                <a:solidFill>
                  <a:srgbClr val="0C0E0D"/>
                </a:solidFill>
              </a:rPr>
              <a:t>Karadeniz</a:t>
            </a:r>
            <a:endParaRPr lang="en-GB" altLang="en-US" sz="1400">
              <a:solidFill>
                <a:srgbClr val="0C0E0D"/>
              </a:solidFill>
            </a:endParaRPr>
          </a:p>
        </p:txBody>
      </p:sp>
      <p:sp>
        <p:nvSpPr>
          <p:cNvPr id="49" name="Dikdörtgen 3"/>
          <p:cNvSpPr>
            <a:spLocks noChangeArrowheads="1"/>
          </p:cNvSpPr>
          <p:nvPr/>
        </p:nvSpPr>
        <p:spPr bwMode="auto">
          <a:xfrm>
            <a:off x="2268538" y="4992688"/>
            <a:ext cx="7556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en-US" sz="1400">
                <a:solidFill>
                  <a:srgbClr val="0C0E0D"/>
                </a:solidFill>
              </a:rPr>
              <a:t>Akdeniz</a:t>
            </a:r>
            <a:endParaRPr lang="en-GB" altLang="en-US" sz="1400">
              <a:solidFill>
                <a:srgbClr val="0C0E0D"/>
              </a:solidFill>
            </a:endParaRPr>
          </a:p>
        </p:txBody>
      </p:sp>
      <p:sp>
        <p:nvSpPr>
          <p:cNvPr id="58" name="Dikdörtgen 40"/>
          <p:cNvSpPr>
            <a:spLocks noChangeArrowheads="1"/>
          </p:cNvSpPr>
          <p:nvPr/>
        </p:nvSpPr>
        <p:spPr bwMode="auto">
          <a:xfrm>
            <a:off x="3491259" y="5341938"/>
            <a:ext cx="2952949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en-US" dirty="0" smtClean="0">
                <a:solidFill>
                  <a:srgbClr val="0C0E0D"/>
                </a:solidFill>
              </a:rPr>
              <a:t>Kooperatif </a:t>
            </a:r>
            <a:r>
              <a:rPr lang="tr-TR" altLang="en-US" dirty="0">
                <a:solidFill>
                  <a:srgbClr val="0C0E0D"/>
                </a:solidFill>
              </a:rPr>
              <a:t>Fabrikaları (5) </a:t>
            </a:r>
            <a:endParaRPr lang="en-GB" altLang="en-US" dirty="0">
              <a:solidFill>
                <a:srgbClr val="0C0E0D"/>
              </a:solidFill>
            </a:endParaRPr>
          </a:p>
        </p:txBody>
      </p:sp>
      <p:sp>
        <p:nvSpPr>
          <p:cNvPr id="59" name="Dikdörtgen 40"/>
          <p:cNvSpPr>
            <a:spLocks noChangeArrowheads="1"/>
          </p:cNvSpPr>
          <p:nvPr/>
        </p:nvSpPr>
        <p:spPr bwMode="auto">
          <a:xfrm>
            <a:off x="6985657" y="5373216"/>
            <a:ext cx="2105955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en-US" dirty="0" smtClean="0">
                <a:solidFill>
                  <a:srgbClr val="0C0E0D"/>
                </a:solidFill>
              </a:rPr>
              <a:t>Özel </a:t>
            </a:r>
            <a:r>
              <a:rPr lang="tr-TR" altLang="en-US" dirty="0">
                <a:solidFill>
                  <a:srgbClr val="0C0E0D"/>
                </a:solidFill>
              </a:rPr>
              <a:t>Fabrikalar (3)</a:t>
            </a:r>
            <a:endParaRPr lang="en-GB" altLang="en-US" dirty="0">
              <a:solidFill>
                <a:srgbClr val="0C0E0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820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2246066"/>
              </p:ext>
            </p:extLst>
          </p:nvPr>
        </p:nvGraphicFramePr>
        <p:xfrm>
          <a:off x="468355" y="3356992"/>
          <a:ext cx="8135999" cy="230425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97899"/>
                <a:gridCol w="1067620"/>
                <a:gridCol w="1067620"/>
                <a:gridCol w="1067620"/>
                <a:gridCol w="1067620"/>
                <a:gridCol w="1067620"/>
              </a:tblGrid>
              <a:tr h="674886">
                <a:tc>
                  <a:txBody>
                    <a:bodyPr/>
                    <a:lstStyle/>
                    <a:p>
                      <a:r>
                        <a:rPr lang="tr-TR" sz="2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 </a:t>
                      </a:r>
                      <a:endParaRPr lang="tr-TR" sz="2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860" marR="22860" marT="22864" marB="2286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12/13</a:t>
                      </a:r>
                    </a:p>
                    <a:p>
                      <a:pPr algn="ctr"/>
                      <a:r>
                        <a:rPr lang="tr-TR" sz="1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1000 t</a:t>
                      </a:r>
                      <a:endParaRPr lang="tr-TR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860" marR="22860" marT="22864" marB="2286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13/14</a:t>
                      </a:r>
                    </a:p>
                    <a:p>
                      <a:pPr algn="ctr"/>
                      <a:r>
                        <a:rPr lang="tr-TR" sz="1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1000 t</a:t>
                      </a:r>
                      <a:endParaRPr lang="tr-TR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860" marR="22860" marT="22864" marB="2286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14/15</a:t>
                      </a:r>
                    </a:p>
                    <a:p>
                      <a:pPr algn="ctr"/>
                      <a:r>
                        <a:rPr lang="tr-TR" sz="1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1000 t</a:t>
                      </a:r>
                      <a:endParaRPr lang="tr-TR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860" marR="22860" marT="22864" marB="2286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15/16</a:t>
                      </a:r>
                    </a:p>
                    <a:p>
                      <a:pPr algn="ctr"/>
                      <a:r>
                        <a:rPr lang="tr-TR" sz="1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1000 t</a:t>
                      </a:r>
                      <a:endParaRPr lang="tr-TR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860" marR="22860" marT="22864" marB="2286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16/17</a:t>
                      </a:r>
                    </a:p>
                    <a:p>
                      <a:pPr algn="ctr"/>
                      <a:r>
                        <a:rPr lang="tr-TR" sz="1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1000 t</a:t>
                      </a:r>
                      <a:endParaRPr lang="tr-TR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860" marR="22860" marT="22864" marB="22864" anchor="ctr">
                    <a:solidFill>
                      <a:schemeClr val="bg1"/>
                    </a:solidFill>
                  </a:tcPr>
                </a:tc>
              </a:tr>
              <a:tr h="601576">
                <a:tc>
                  <a:txBody>
                    <a:bodyPr/>
                    <a:lstStyle/>
                    <a:p>
                      <a:r>
                        <a:rPr lang="tr-TR" sz="2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tr-TR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Pancar Şekeri (A+B)</a:t>
                      </a:r>
                    </a:p>
                  </a:txBody>
                  <a:tcPr marL="22860" marR="22860" marT="22864" marB="2286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2.288</a:t>
                      </a:r>
                    </a:p>
                  </a:txBody>
                  <a:tcPr marL="22860" marR="22860" marT="22864" marB="2286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2.282</a:t>
                      </a:r>
                    </a:p>
                  </a:txBody>
                  <a:tcPr marL="22860" marR="22860" marT="22864" marB="2286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2.328</a:t>
                      </a:r>
                    </a:p>
                  </a:txBody>
                  <a:tcPr marL="22860" marR="22860" marT="22864" marB="2286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2.318</a:t>
                      </a:r>
                    </a:p>
                  </a:txBody>
                  <a:tcPr marL="22860" marR="22860" marT="22864" marB="2286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2.504</a:t>
                      </a:r>
                    </a:p>
                  </a:txBody>
                  <a:tcPr marL="22860" marR="22860" marT="22864" marB="2286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3738">
                <a:tc>
                  <a:txBody>
                    <a:bodyPr/>
                    <a:lstStyle/>
                    <a:p>
                      <a:r>
                        <a:rPr lang="tr-TR" sz="2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NBŞ  (%10)</a:t>
                      </a:r>
                      <a:endParaRPr lang="tr-TR" sz="2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860" marR="22860" marT="22864" marB="2286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 244</a:t>
                      </a:r>
                      <a:endParaRPr lang="tr-TR" sz="2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860" marR="22860" marT="22864" marB="2286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 244</a:t>
                      </a:r>
                      <a:endParaRPr lang="tr-TR" sz="2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860" marR="22860" marT="22864" marB="2286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  250</a:t>
                      </a:r>
                      <a:endParaRPr lang="tr-TR" sz="2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22860" marR="22860" marT="22864" marB="2286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 250</a:t>
                      </a:r>
                      <a:endParaRPr lang="tr-TR" sz="2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22860" marR="22860" marT="22864" marB="2286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 265</a:t>
                      </a:r>
                      <a:endParaRPr lang="tr-TR" sz="2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22860" marR="22860" marT="22864" marB="2286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r"/>
                      <a:r>
                        <a:rPr lang="tr-TR" sz="24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Toplam   </a:t>
                      </a:r>
                      <a:endParaRPr lang="tr-TR" sz="2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860" marR="22860" marT="22864" marB="2286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2.532</a:t>
                      </a:r>
                      <a:endParaRPr lang="tr-TR" sz="2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860" marR="22860" marT="22864" marB="2286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2.526</a:t>
                      </a:r>
                      <a:endParaRPr lang="tr-TR" sz="2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860" marR="22860" marT="22864" marB="2286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2.578</a:t>
                      </a:r>
                      <a:endParaRPr lang="tr-TR" sz="2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22860" marR="22860" marT="22864" marB="2286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2.568</a:t>
                      </a:r>
                      <a:endParaRPr lang="tr-TR" sz="2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22860" marR="22860" marT="22864" marB="2286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2.769</a:t>
                      </a:r>
                      <a:endParaRPr lang="tr-TR" sz="2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22860" marR="22860" marT="22864" marB="2286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 bwMode="auto">
          <a:xfrm>
            <a:off x="503907" y="0"/>
            <a:ext cx="8064896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tr-TR" sz="3600" b="1" spc="-20" dirty="0" smtClean="0">
                <a:solidFill>
                  <a:srgbClr val="005099"/>
                </a:solidFill>
                <a:latin typeface="Calibri"/>
              </a:rPr>
              <a:t>Türkiye Şeker Pancarı Üretimi</a:t>
            </a:r>
          </a:p>
          <a:p>
            <a:pPr algn="l"/>
            <a:r>
              <a:rPr lang="tr-TR" sz="2800" b="1" spc="-20" dirty="0" smtClean="0">
                <a:solidFill>
                  <a:srgbClr val="005099"/>
                </a:solidFill>
                <a:latin typeface="Calibri"/>
              </a:rPr>
              <a:t>Şeker Kotaları</a:t>
            </a:r>
            <a:r>
              <a:rPr lang="tr-TR" sz="2800" spc="-20" dirty="0" smtClean="0">
                <a:solidFill>
                  <a:srgbClr val="005099"/>
                </a:solidFill>
                <a:latin typeface="Calibri"/>
              </a:rPr>
              <a:t> </a:t>
            </a:r>
            <a:r>
              <a:rPr lang="tr-TR" sz="2000" spc="-20" dirty="0">
                <a:solidFill>
                  <a:srgbClr val="005099"/>
                </a:solidFill>
              </a:rPr>
              <a:t>(</a:t>
            </a:r>
            <a:r>
              <a:rPr lang="tr-TR" sz="2000" spc="-20" dirty="0" smtClean="0">
                <a:solidFill>
                  <a:srgbClr val="005099"/>
                </a:solidFill>
              </a:rPr>
              <a:t>19.04.2001/4634 </a:t>
            </a:r>
            <a:r>
              <a:rPr lang="tr-TR" sz="2000" spc="-20" dirty="0">
                <a:solidFill>
                  <a:srgbClr val="005099"/>
                </a:solidFill>
              </a:rPr>
              <a:t>sayılı Şeker </a:t>
            </a:r>
            <a:r>
              <a:rPr lang="tr-TR" sz="2000" spc="-20" dirty="0" smtClean="0">
                <a:solidFill>
                  <a:srgbClr val="005099"/>
                </a:solidFill>
              </a:rPr>
              <a:t>Kanunu</a:t>
            </a:r>
            <a:r>
              <a:rPr lang="tr-TR" sz="2000" spc="-20" dirty="0" smtClean="0">
                <a:solidFill>
                  <a:srgbClr val="005099"/>
                </a:solidFill>
                <a:latin typeface="Calibri"/>
              </a:rPr>
              <a:t>)</a:t>
            </a:r>
            <a:endParaRPr lang="en-GB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Resim 3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16632"/>
            <a:ext cx="1800000" cy="5976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16467" y="1826821"/>
            <a:ext cx="81599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tr-TR" sz="2800" spc="-20" dirty="0" smtClean="0">
                <a:solidFill>
                  <a:srgbClr val="506359"/>
                </a:solidFill>
              </a:rPr>
              <a:t>Üretim </a:t>
            </a:r>
            <a:r>
              <a:rPr lang="tr-TR" sz="2800" spc="-20" dirty="0">
                <a:solidFill>
                  <a:srgbClr val="506359"/>
                </a:solidFill>
              </a:rPr>
              <a:t>Planlaması </a:t>
            </a:r>
            <a:r>
              <a:rPr lang="tr-TR" sz="2400" spc="-20" dirty="0" smtClean="0">
                <a:solidFill>
                  <a:srgbClr val="506359"/>
                </a:solidFill>
              </a:rPr>
              <a:t>(</a:t>
            </a:r>
            <a:r>
              <a:rPr lang="tr-TR" sz="2400" spc="-20" dirty="0" smtClean="0">
                <a:solidFill>
                  <a:srgbClr val="506359"/>
                </a:solidFill>
                <a:sym typeface="Wingdings" panose="05000000000000000000" pitchFamily="2" charset="2"/>
              </a:rPr>
              <a:t>İç Tüketim + Güvenlik Stoğu)</a:t>
            </a:r>
            <a:endParaRPr lang="tr-TR" sz="2400" spc="-20" dirty="0" smtClean="0">
              <a:solidFill>
                <a:srgbClr val="506359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tr-TR" sz="2800" spc="-20" dirty="0" smtClean="0">
                <a:solidFill>
                  <a:srgbClr val="506359"/>
                </a:solidFill>
              </a:rPr>
              <a:t>%100 Yeterlilik</a:t>
            </a:r>
            <a:endParaRPr lang="en-GB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5364088" y="5865152"/>
            <a:ext cx="3456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Kaynak: Şeker Kurumu Faaliyet Raporu 2015 </a:t>
            </a:r>
            <a:endParaRPr lang="en-GB" sz="10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15169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251520" y="429543"/>
            <a:ext cx="7921625" cy="911225"/>
          </a:xfrm>
        </p:spPr>
        <p:txBody>
          <a:bodyPr/>
          <a:lstStyle/>
          <a:p>
            <a:pPr algn="l"/>
            <a:r>
              <a:rPr lang="tr-TR" sz="3600" b="1" spc="-20" dirty="0" smtClean="0">
                <a:solidFill>
                  <a:srgbClr val="005099"/>
                </a:solidFill>
              </a:rPr>
              <a:t>Türkiye </a:t>
            </a:r>
            <a:r>
              <a:rPr lang="tr-TR" sz="3600" b="1" spc="-20" dirty="0">
                <a:solidFill>
                  <a:srgbClr val="005099"/>
                </a:solidFill>
              </a:rPr>
              <a:t>Şeker Pancarı </a:t>
            </a:r>
            <a:r>
              <a:rPr lang="tr-TR" sz="3600" b="1" spc="-20" dirty="0" smtClean="0">
                <a:solidFill>
                  <a:srgbClr val="005099"/>
                </a:solidFill>
              </a:rPr>
              <a:t>Üretimi</a:t>
            </a:r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1" name="İçerik Yer Tutucus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7750751"/>
              </p:ext>
            </p:extLst>
          </p:nvPr>
        </p:nvGraphicFramePr>
        <p:xfrm>
          <a:off x="1331640" y="2492896"/>
          <a:ext cx="6552000" cy="277062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082948"/>
                <a:gridCol w="1092848"/>
                <a:gridCol w="1219968"/>
                <a:gridCol w="1156236"/>
              </a:tblGrid>
              <a:tr h="576064">
                <a:tc gridSpan="4">
                  <a:txBody>
                    <a:bodyPr/>
                    <a:lstStyle/>
                    <a:p>
                      <a:pPr algn="l" rtl="0" fontAlgn="ctr"/>
                      <a:r>
                        <a:rPr lang="tr-TR" sz="240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 Pancar Şekeri Kotaları 16/17</a:t>
                      </a:r>
                      <a:endParaRPr lang="tr-TR" sz="2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5756">
                <a:tc>
                  <a:txBody>
                    <a:bodyPr/>
                    <a:lstStyle/>
                    <a:p>
                      <a:pPr algn="r" fontAlgn="ctr"/>
                      <a:r>
                        <a:rPr lang="tr-TR" sz="24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tr-TR" sz="2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Fabrika Sayısı</a:t>
                      </a:r>
                      <a:endParaRPr lang="tr-TR" sz="2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A+B</a:t>
                      </a:r>
                    </a:p>
                    <a:p>
                      <a:pPr algn="ctr" fontAlgn="ctr"/>
                      <a:r>
                        <a:rPr lang="tr-TR" sz="24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1000 t</a:t>
                      </a:r>
                      <a:endParaRPr lang="tr-TR" sz="2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tr-TR" sz="2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365756"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b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Türk Şeker</a:t>
                      </a:r>
                      <a:endParaRPr lang="tr-TR" sz="2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2008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4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   25</a:t>
                      </a:r>
                    </a:p>
                  </a:txBody>
                  <a:tcPr marL="0" marR="18002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4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1.430</a:t>
                      </a:r>
                    </a:p>
                  </a:txBody>
                  <a:tcPr marL="0" marR="18002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  57,1</a:t>
                      </a:r>
                      <a:endParaRPr lang="tr-TR" sz="2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18002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5756"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Pancar Koop. Fabrikaları</a:t>
                      </a:r>
                      <a:endParaRPr lang="tr-TR" sz="2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2008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4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     5</a:t>
                      </a:r>
                      <a:endParaRPr lang="tr-TR" sz="2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18002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4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868</a:t>
                      </a:r>
                      <a:endParaRPr lang="tr-TR" sz="2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18002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  34,7</a:t>
                      </a:r>
                      <a:endParaRPr lang="tr-TR" sz="2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18002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5756"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Özel Şeker Fabrikaları</a:t>
                      </a:r>
                      <a:endParaRPr lang="tr-TR" sz="2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2008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4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     3</a:t>
                      </a:r>
                      <a:endParaRPr lang="tr-TR" sz="2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18002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4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206</a:t>
                      </a:r>
                      <a:endParaRPr lang="tr-TR" sz="2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18002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    8,2</a:t>
                      </a:r>
                      <a:endParaRPr lang="tr-TR" sz="2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18002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5756">
                <a:tc>
                  <a:txBody>
                    <a:bodyPr/>
                    <a:lstStyle/>
                    <a:p>
                      <a:pPr algn="r" fontAlgn="ctr"/>
                      <a:r>
                        <a:rPr lang="tr-TR" sz="240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Toplam</a:t>
                      </a:r>
                      <a:endParaRPr lang="tr-TR" sz="24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216025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400" b="1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   33</a:t>
                      </a:r>
                      <a:endParaRPr lang="tr-TR" sz="24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18002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400" b="1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2.504</a:t>
                      </a:r>
                      <a:endParaRPr lang="tr-TR" sz="24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18002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tr-TR" sz="24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180021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5" name="Resim 3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16632"/>
            <a:ext cx="1800000" cy="597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56176" y="5445224"/>
            <a:ext cx="18722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Kaynak: Şeker Kurumu  </a:t>
            </a:r>
            <a:endParaRPr lang="en-GB" sz="10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96440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251520" y="116632"/>
            <a:ext cx="7921625" cy="911225"/>
          </a:xfrm>
        </p:spPr>
        <p:txBody>
          <a:bodyPr/>
          <a:lstStyle/>
          <a:p>
            <a:pPr algn="l"/>
            <a:r>
              <a:rPr lang="tr-TR" sz="3600" b="1" spc="-20" dirty="0" smtClean="0">
                <a:solidFill>
                  <a:srgbClr val="005099"/>
                </a:solidFill>
              </a:rPr>
              <a:t>Türkiye </a:t>
            </a:r>
            <a:r>
              <a:rPr lang="tr-TR" sz="3600" b="1" spc="-20" dirty="0">
                <a:solidFill>
                  <a:srgbClr val="005099"/>
                </a:solidFill>
              </a:rPr>
              <a:t>Şeker Pancarı </a:t>
            </a:r>
            <a:r>
              <a:rPr lang="tr-TR" sz="3600" b="1" spc="-20" dirty="0" smtClean="0">
                <a:solidFill>
                  <a:srgbClr val="005099"/>
                </a:solidFill>
              </a:rPr>
              <a:t>Üretimi</a:t>
            </a:r>
            <a:endParaRPr lang="en-GB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5" name="Resim 3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16632"/>
            <a:ext cx="1800000" cy="597600"/>
          </a:xfrm>
          <a:prstGeom prst="rect">
            <a:avLst/>
          </a:prstGeom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981727257"/>
              </p:ext>
            </p:extLst>
          </p:nvPr>
        </p:nvGraphicFramePr>
        <p:xfrm>
          <a:off x="971601" y="1196752"/>
          <a:ext cx="6912768" cy="233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382205"/>
              </p:ext>
            </p:extLst>
          </p:nvPr>
        </p:nvGraphicFramePr>
        <p:xfrm>
          <a:off x="971602" y="3861048"/>
          <a:ext cx="6912767" cy="2663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71600" y="3486680"/>
            <a:ext cx="18722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Kaynak: Şeker Kurumu  </a:t>
            </a:r>
            <a:endParaRPr lang="en-GB" sz="10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6453336"/>
            <a:ext cx="18722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Kaynak: Şeker Kurumu  </a:t>
            </a:r>
            <a:endParaRPr lang="en-GB" sz="10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00844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  <p:bldP spid="8" grpId="0"/>
      <p:bldP spid="9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8234</TotalTime>
  <Words>829</Words>
  <Application>Microsoft Office PowerPoint</Application>
  <PresentationFormat>Ekran Gösterisi (4:3)</PresentationFormat>
  <Paragraphs>246</Paragraphs>
  <Slides>19</Slides>
  <Notes>0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Türkiye Şeker Pancarı Üretimi</vt:lpstr>
      <vt:lpstr>Türkiye Şeker Pancarı Üretimi</vt:lpstr>
      <vt:lpstr>Şeker Pancarı Tohumculuğu </vt:lpstr>
      <vt:lpstr>Şeker Pancarı Tohumculuğu </vt:lpstr>
      <vt:lpstr>SERTİFİKALI TOHUMLUK ÜRETİMİ </vt:lpstr>
      <vt:lpstr>SERTİFİKALI TOHUMLUK ÜRETİMİ SORUNLAR VE ÇÖZÜM ÖNERİLERİ </vt:lpstr>
      <vt:lpstr>SERTİFİKALI TOHUMLUK ÜRETİMİ SORUNLAR VE ÇÖZÜM ÖNERİLERİ </vt:lpstr>
      <vt:lpstr>SERTİFİKALI TOHUMLUK ÜRETİMİ SORUNLAR VE ÇÖZÜM ÖNERİLERİ </vt:lpstr>
      <vt:lpstr>SERTİFİKALI TOHUMLUK ÜRETİMİ SORUNLAR VE ÇÖZÜM ÖNERİLERİ </vt:lpstr>
      <vt:lpstr>SERTİFİKALI TOHUMLUK ÜRETİMİ SORUNLAR VE ÇÖZÜM ÖNERİLERİ </vt:lpstr>
      <vt:lpstr>SERTİFİKALI TOHUMLUK ÜRETİMİ SORUNLAR VE ÇÖZÜM ÖNERİLERİ </vt:lpstr>
      <vt:lpstr>SERTİFİKALI TOHUMLUK ÜRETİMİ SORUNLAR VE ÇÖZÜM ÖNERİLERİ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Tarım alanları Agricultural land</dc:title>
  <dc:creator>Eyüp Köksal</dc:creator>
  <cp:lastModifiedBy>bsb</cp:lastModifiedBy>
  <cp:revision>987</cp:revision>
  <dcterms:created xsi:type="dcterms:W3CDTF">2013-11-19T13:34:09Z</dcterms:created>
  <dcterms:modified xsi:type="dcterms:W3CDTF">2016-12-27T12:02:18Z</dcterms:modified>
</cp:coreProperties>
</file>