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56" r:id="rId2"/>
    <p:sldId id="257" r:id="rId3"/>
    <p:sldId id="264" r:id="rId4"/>
    <p:sldId id="258" r:id="rId5"/>
    <p:sldId id="262" r:id="rId6"/>
    <p:sldId id="263" r:id="rId7"/>
    <p:sldId id="259" r:id="rId8"/>
    <p:sldId id="265" r:id="rId9"/>
    <p:sldId id="266" r:id="rId10"/>
    <p:sldId id="267" r:id="rId11"/>
    <p:sldId id="268" r:id="rId12"/>
    <p:sldId id="269" r:id="rId13"/>
    <p:sldId id="270" r:id="rId14"/>
    <p:sldId id="260" r:id="rId15"/>
    <p:sldId id="26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Ayçiçeği </a:t>
            </a:r>
            <a:r>
              <a:rPr lang="en-US"/>
              <a:t>Ekim Alanı (Ha)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Sayfa1!$O$52</c:f>
              <c:strCache>
                <c:ptCount val="1"/>
                <c:pt idx="0">
                  <c:v>Ekim Alanı (Ha)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31750" cap="rnd">
                <a:solidFill>
                  <a:srgbClr val="FF0000"/>
                </a:solidFill>
                <a:prstDash val="sysDot"/>
              </a:ln>
              <a:effectLst/>
            </c:spPr>
            <c:trendlineType val="exp"/>
            <c:dispRSqr val="0"/>
            <c:dispEq val="0"/>
          </c:trendline>
          <c:cat>
            <c:strRef>
              <c:f>Sayfa1!$N$53:$N$64</c:f>
              <c:strCache>
                <c:ptCount val="12"/>
                <c:pt idx="0">
                  <c:v>2004/05</c:v>
                </c:pt>
                <c:pt idx="1">
                  <c:v>2005/06</c:v>
                </c:pt>
                <c:pt idx="2">
                  <c:v>2006/07</c:v>
                </c:pt>
                <c:pt idx="3">
                  <c:v>2007/08</c:v>
                </c:pt>
                <c:pt idx="4">
                  <c:v>2008/09</c:v>
                </c:pt>
                <c:pt idx="5">
                  <c:v>2009/10</c:v>
                </c:pt>
                <c:pt idx="6">
                  <c:v>2010/11</c:v>
                </c:pt>
                <c:pt idx="7">
                  <c:v>2011/12</c:v>
                </c:pt>
                <c:pt idx="8">
                  <c:v>2012/13</c:v>
                </c:pt>
                <c:pt idx="9">
                  <c:v>2013/14</c:v>
                </c:pt>
                <c:pt idx="10">
                  <c:v>2014/15</c:v>
                </c:pt>
                <c:pt idx="11">
                  <c:v>2015/16</c:v>
                </c:pt>
              </c:strCache>
            </c:strRef>
          </c:cat>
          <c:val>
            <c:numRef>
              <c:f>Sayfa1!$O$53:$O$64</c:f>
              <c:numCache>
                <c:formatCode>#,##0</c:formatCode>
                <c:ptCount val="12"/>
                <c:pt idx="0">
                  <c:v>550000</c:v>
                </c:pt>
                <c:pt idx="1">
                  <c:v>566000</c:v>
                </c:pt>
                <c:pt idx="2">
                  <c:v>585000</c:v>
                </c:pt>
                <c:pt idx="3">
                  <c:v>555000</c:v>
                </c:pt>
                <c:pt idx="4">
                  <c:v>580000</c:v>
                </c:pt>
                <c:pt idx="5">
                  <c:v>584000</c:v>
                </c:pt>
                <c:pt idx="6">
                  <c:v>641000</c:v>
                </c:pt>
                <c:pt idx="7">
                  <c:v>655000</c:v>
                </c:pt>
                <c:pt idx="8">
                  <c:v>604600</c:v>
                </c:pt>
                <c:pt idx="9">
                  <c:v>609700</c:v>
                </c:pt>
                <c:pt idx="10">
                  <c:v>530000</c:v>
                </c:pt>
                <c:pt idx="11">
                  <c:v>569000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11A-4393-99E6-60835DB941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385024"/>
        <c:axId val="90403200"/>
      </c:lineChart>
      <c:catAx>
        <c:axId val="90385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90403200"/>
        <c:crosses val="autoZero"/>
        <c:auto val="0"/>
        <c:lblAlgn val="ctr"/>
        <c:lblOffset val="100"/>
        <c:noMultiLvlLbl val="0"/>
      </c:catAx>
      <c:valAx>
        <c:axId val="90403200"/>
        <c:scaling>
          <c:orientation val="minMax"/>
          <c:min val="1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90385024"/>
        <c:crosses val="autoZero"/>
        <c:crossBetween val="between"/>
        <c:majorUnit val="100000"/>
        <c:minorUnit val="10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/>
      </a:pPr>
      <a:endParaRPr lang="tr-T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973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100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6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615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975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694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616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17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420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829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829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046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010650" y="3273287"/>
            <a:ext cx="7766936" cy="3242454"/>
          </a:xfrm>
        </p:spPr>
        <p:txBody>
          <a:bodyPr/>
          <a:lstStyle/>
          <a:p>
            <a:pPr algn="ctr"/>
            <a:r>
              <a:rPr lang="tr-TR" sz="4800" b="1" dirty="0">
                <a:solidFill>
                  <a:schemeClr val="accent1">
                    <a:lumMod val="50000"/>
                  </a:schemeClr>
                </a:solidFill>
              </a:rPr>
              <a:t>YAĞLI TOHUMLU BİTKİLER ÇALIŞMA GRUBU RAPORU 2016</a:t>
            </a:r>
            <a:r>
              <a:rPr lang="tr-TR" sz="48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tr-TR" sz="4800" dirty="0">
                <a:solidFill>
                  <a:schemeClr val="accent1">
                    <a:lumMod val="50000"/>
                  </a:schemeClr>
                </a:solidFill>
              </a:rPr>
            </a:br>
            <a:endParaRPr lang="tr-TR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1" descr="TSÜAB_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8086" y="1944956"/>
            <a:ext cx="2932064" cy="8685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6079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66456" y="1257231"/>
            <a:ext cx="7766936" cy="908292"/>
          </a:xfrm>
        </p:spPr>
        <p:txBody>
          <a:bodyPr>
            <a:normAutofit/>
          </a:bodyPr>
          <a:lstStyle/>
          <a:p>
            <a:pPr algn="l"/>
            <a:r>
              <a:rPr lang="tr-TR" sz="2000" b="1" u="sng" dirty="0">
                <a:solidFill>
                  <a:schemeClr val="accent1">
                    <a:lumMod val="50000"/>
                  </a:schemeClr>
                </a:solidFill>
              </a:rPr>
              <a:t>YASAL MEVZUAT İLE İLGİLİ FIRSATLAR</a:t>
            </a:r>
            <a:r>
              <a:rPr lang="tr-TR" sz="8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tr-TR" sz="8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tr-TR" sz="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66456" y="2226039"/>
            <a:ext cx="9255871" cy="4631961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tr-TR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tr-TR" b="1" dirty="0">
                <a:solidFill>
                  <a:schemeClr val="accent1">
                    <a:lumMod val="50000"/>
                  </a:schemeClr>
                </a:solidFill>
              </a:rPr>
              <a:t>Yağlı, lifli, tıbbi ve Aromatik Bitki Tohumu Sertifikasyonu ve Pazarlama </a:t>
            </a:r>
            <a:r>
              <a:rPr lang="tr-TR" b="1">
                <a:solidFill>
                  <a:schemeClr val="accent1">
                    <a:lumMod val="50000"/>
                  </a:schemeClr>
                </a:solidFill>
              </a:rPr>
              <a:t>Yönetmeliği </a:t>
            </a:r>
            <a:endParaRPr lang="tr-TR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tr-TR" b="1" dirty="0">
                <a:solidFill>
                  <a:schemeClr val="accent1">
                    <a:lumMod val="50000"/>
                  </a:schemeClr>
                </a:solidFill>
              </a:rPr>
              <a:t>5553 sayılı Tohumculuk kanununun 12. maddesinin yeniden düzenlenmesi (firmaların faaliyetinin durdurulması)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tr-TR" b="1" dirty="0">
                <a:solidFill>
                  <a:schemeClr val="accent1">
                    <a:lumMod val="50000"/>
                  </a:schemeClr>
                </a:solidFill>
              </a:rPr>
              <a:t>Ayçiçeğinde uygulanan Bitki Pasaportu sisteminin gözden geçirilmesi veya uygulamanın iyileştirilmesi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tr-TR" b="1" dirty="0">
                <a:solidFill>
                  <a:schemeClr val="accent1">
                    <a:lumMod val="50000"/>
                  </a:schemeClr>
                </a:solidFill>
              </a:rPr>
              <a:t>Tohum İthalat genelgesi</a:t>
            </a:r>
            <a:endParaRPr lang="tr-T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894969" y="1711377"/>
            <a:ext cx="9255871" cy="463196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endParaRPr lang="tr-TR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1" descr="TSÜAB_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4751" y="181431"/>
            <a:ext cx="2932064" cy="8685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3583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31020" y="1257231"/>
            <a:ext cx="7766936" cy="908292"/>
          </a:xfrm>
        </p:spPr>
        <p:txBody>
          <a:bodyPr/>
          <a:lstStyle/>
          <a:p>
            <a:pPr algn="l"/>
            <a:r>
              <a:rPr lang="tr-TR" sz="2000" b="1" u="sng" dirty="0">
                <a:solidFill>
                  <a:schemeClr val="accent1">
                    <a:lumMod val="50000"/>
                  </a:schemeClr>
                </a:solidFill>
              </a:rPr>
              <a:t>TOHUMLUK ÜRETİMİYLE İLGİLİ FIRSATLAR</a:t>
            </a:r>
            <a:r>
              <a:rPr lang="tr-TR" sz="8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tr-TR" sz="800" dirty="0">
                <a:solidFill>
                  <a:schemeClr val="accent1">
                    <a:lumMod val="50000"/>
                  </a:schemeClr>
                </a:solidFill>
              </a:rPr>
            </a:br>
            <a:endParaRPr lang="tr-TR" sz="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66456" y="2311407"/>
            <a:ext cx="9255871" cy="4631961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tr-TR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tr-TR" b="1" dirty="0">
                <a:solidFill>
                  <a:schemeClr val="accent1">
                    <a:lumMod val="50000"/>
                  </a:schemeClr>
                </a:solidFill>
              </a:rPr>
              <a:t>Havza Modeli Uygulamalarında Yeni Tohumluk Üretim Alanlarının Tahsisi, Organizasyonu ve Desteklenmesi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tr-TR" b="1" dirty="0" err="1">
                <a:solidFill>
                  <a:schemeClr val="accent1">
                    <a:lumMod val="50000"/>
                  </a:schemeClr>
                </a:solidFill>
              </a:rPr>
              <a:t>Orobanja</a:t>
            </a:r>
            <a:r>
              <a:rPr lang="tr-TR" b="1" dirty="0">
                <a:solidFill>
                  <a:schemeClr val="accent1">
                    <a:lumMod val="50000"/>
                  </a:schemeClr>
                </a:solidFill>
              </a:rPr>
              <a:t> toleranssız tohumluk üretim alanlarındaki uygulamanın OECD standartlarıyla uygun hale getirilmesi</a:t>
            </a:r>
            <a:endParaRPr lang="tr-T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894969" y="1711377"/>
            <a:ext cx="9255871" cy="463196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endParaRPr lang="tr-TR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1" descr="TSÜAB_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7956" y="161576"/>
            <a:ext cx="2932064" cy="8685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4683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52285" y="1446599"/>
            <a:ext cx="7766936" cy="908292"/>
          </a:xfrm>
        </p:spPr>
        <p:txBody>
          <a:bodyPr/>
          <a:lstStyle/>
          <a:p>
            <a:pPr algn="l"/>
            <a:r>
              <a:rPr lang="tr-TR" sz="2400" b="1" u="sng" dirty="0">
                <a:solidFill>
                  <a:schemeClr val="accent1">
                    <a:lumMod val="50000"/>
                  </a:schemeClr>
                </a:solidFill>
              </a:rPr>
              <a:t>EĞİTİM VE EĞİTİMLİ ELEMAN İSTİHDAMI FIRSATLARI</a:t>
            </a:r>
            <a:r>
              <a:rPr lang="tr-TR" sz="1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tr-TR" sz="100" dirty="0">
                <a:solidFill>
                  <a:schemeClr val="accent1">
                    <a:lumMod val="50000"/>
                  </a:schemeClr>
                </a:solidFill>
              </a:rPr>
            </a:br>
            <a:endParaRPr lang="tr-TR" sz="1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66456" y="2619669"/>
            <a:ext cx="9255871" cy="4631961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tr-TR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tr-TR" b="1" dirty="0">
                <a:solidFill>
                  <a:schemeClr val="accent1">
                    <a:lumMod val="50000"/>
                  </a:schemeClr>
                </a:solidFill>
              </a:rPr>
              <a:t>Üniversitelerden Kalifiye elemen ihtiyacının karşılanması için uygun bölümlerin açılmasının desteklenmesi</a:t>
            </a:r>
            <a:endParaRPr lang="tr-T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894969" y="1711377"/>
            <a:ext cx="9255871" cy="463196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endParaRPr lang="tr-TR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1" descr="TSÜAB_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9221" y="123871"/>
            <a:ext cx="2932064" cy="8685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9601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66456" y="1196490"/>
            <a:ext cx="7766936" cy="908292"/>
          </a:xfrm>
        </p:spPr>
        <p:txBody>
          <a:bodyPr/>
          <a:lstStyle/>
          <a:p>
            <a:pPr algn="l"/>
            <a:r>
              <a:rPr lang="tr-TR" sz="2000" b="1" u="sng" dirty="0">
                <a:solidFill>
                  <a:schemeClr val="accent1">
                    <a:lumMod val="50000"/>
                  </a:schemeClr>
                </a:solidFill>
              </a:rPr>
              <a:t>DESTEKLEMELER İLE İLGİLİ FIRSATLAR</a:t>
            </a:r>
            <a:r>
              <a:rPr lang="tr-TR" sz="1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tr-TR" sz="100" dirty="0">
                <a:solidFill>
                  <a:schemeClr val="accent1">
                    <a:lumMod val="50000"/>
                  </a:schemeClr>
                </a:solidFill>
              </a:rPr>
            </a:br>
            <a:endParaRPr lang="tr-TR" sz="1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94968" y="2226264"/>
            <a:ext cx="9255871" cy="4631961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tr-TR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tr-TR" b="1" dirty="0">
                <a:solidFill>
                  <a:schemeClr val="accent1">
                    <a:lumMod val="50000"/>
                  </a:schemeClr>
                </a:solidFill>
              </a:rPr>
              <a:t>Ülkemizin yağ açığının kapatılması için öngörülen 240.000 ha ilave ekim alanının oluşabilmesi için ek desteklerin gündeme gelmesi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tr-TR" b="1" dirty="0">
                <a:solidFill>
                  <a:schemeClr val="accent1">
                    <a:lumMod val="50000"/>
                  </a:schemeClr>
                </a:solidFill>
              </a:rPr>
              <a:t>Tohum üreticilerine tohum üretim desteğinin sağlanması</a:t>
            </a:r>
            <a:endParaRPr lang="tr-T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894969" y="1711377"/>
            <a:ext cx="9255871" cy="463196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endParaRPr lang="tr-TR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1" descr="TSÜAB_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1012" y="151061"/>
            <a:ext cx="2932064" cy="8685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113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742569" y="337976"/>
            <a:ext cx="7766936" cy="908292"/>
          </a:xfrm>
        </p:spPr>
        <p:txBody>
          <a:bodyPr/>
          <a:lstStyle/>
          <a:p>
            <a:pPr algn="l"/>
            <a:r>
              <a:rPr lang="tr-TR" sz="1800" b="1" u="sng" dirty="0">
                <a:solidFill>
                  <a:schemeClr val="accent1">
                    <a:lumMod val="50000"/>
                  </a:schemeClr>
                </a:solidFill>
              </a:rPr>
              <a:t>AYÇİÇEĞİ İLE İLGİLİ FIRSATLAR</a:t>
            </a:r>
            <a:r>
              <a:rPr lang="tr-TR" sz="18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tr-TR" sz="1800" dirty="0">
                <a:solidFill>
                  <a:schemeClr val="accent1">
                    <a:lumMod val="50000"/>
                  </a:schemeClr>
                </a:solidFill>
              </a:rPr>
            </a:br>
            <a:endParaRPr lang="tr-TR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42569" y="1367577"/>
            <a:ext cx="9255871" cy="1304144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tr-TR" sz="1800" dirty="0">
                <a:solidFill>
                  <a:schemeClr val="accent1">
                    <a:lumMod val="50000"/>
                  </a:schemeClr>
                </a:solidFill>
              </a:rPr>
              <a:t>Hedef ihracat pazarları olan Rusya ve Ukrayna gibi büyük ölçekli tarımın yapıldığı ülkelerde çeşitlerin kayıt altına alınması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tr-TR" sz="1800" dirty="0" err="1">
                <a:solidFill>
                  <a:schemeClr val="accent1">
                    <a:lumMod val="50000"/>
                  </a:schemeClr>
                </a:solidFill>
              </a:rPr>
              <a:t>Ar&amp;Ge</a:t>
            </a:r>
            <a:r>
              <a:rPr lang="tr-TR" sz="1800" dirty="0">
                <a:solidFill>
                  <a:schemeClr val="accent1">
                    <a:lumMod val="50000"/>
                  </a:schemeClr>
                </a:solidFill>
              </a:rPr>
              <a:t> desteklerinin yeni çeşit geliştirmeye teşvik edecek düzenlemelerin yapılması</a:t>
            </a:r>
          </a:p>
          <a:p>
            <a:pPr algn="l"/>
            <a:endParaRPr lang="tr-TR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tr-T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742569" y="2451448"/>
            <a:ext cx="7766936" cy="908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tr-TR" sz="1800" b="1" u="sng" dirty="0">
                <a:solidFill>
                  <a:schemeClr val="accent1">
                    <a:lumMod val="50000"/>
                  </a:schemeClr>
                </a:solidFill>
              </a:rPr>
              <a:t>KANOLA İLE İLGİLİ FIRSATLAR</a:t>
            </a:r>
            <a:r>
              <a:rPr lang="tr-TR" sz="18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tr-TR" sz="1800" dirty="0">
                <a:solidFill>
                  <a:schemeClr val="accent1">
                    <a:lumMod val="50000"/>
                  </a:schemeClr>
                </a:solidFill>
              </a:rPr>
            </a:br>
            <a:endParaRPr lang="tr-TR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Alt Başlık 2"/>
          <p:cNvSpPr txBox="1">
            <a:spLocks/>
          </p:cNvSpPr>
          <p:nvPr/>
        </p:nvSpPr>
        <p:spPr>
          <a:xfrm>
            <a:off x="742569" y="3359740"/>
            <a:ext cx="9255871" cy="13041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Verilen desteklemelerin mutlaka sertifikalı tohumluk kullanımına bağlanması kötü niyetli uygulamaların önüne geçecektir. (</a:t>
            </a:r>
            <a:r>
              <a:rPr lang="tr-TR" dirty="0" err="1">
                <a:solidFill>
                  <a:schemeClr val="accent1">
                    <a:lumMod val="50000"/>
                  </a:schemeClr>
                </a:solidFill>
              </a:rPr>
              <a:t>Erusik</a:t>
            </a:r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 Asit)</a:t>
            </a:r>
          </a:p>
          <a:p>
            <a:pPr algn="l"/>
            <a:endParaRPr lang="tr-TR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tr-T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Unvan 1"/>
          <p:cNvSpPr txBox="1">
            <a:spLocks/>
          </p:cNvSpPr>
          <p:nvPr/>
        </p:nvSpPr>
        <p:spPr>
          <a:xfrm>
            <a:off x="742569" y="4011812"/>
            <a:ext cx="7766936" cy="908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tr-TR" sz="1800" b="1" u="sng" dirty="0">
                <a:solidFill>
                  <a:schemeClr val="accent1">
                    <a:lumMod val="50000"/>
                  </a:schemeClr>
                </a:solidFill>
              </a:rPr>
              <a:t>ASPİR İLE İLGİLİ FIRSATLAR</a:t>
            </a:r>
            <a:r>
              <a:rPr lang="tr-TR" sz="18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tr-TR" sz="1800" dirty="0">
                <a:solidFill>
                  <a:schemeClr val="accent1">
                    <a:lumMod val="50000"/>
                  </a:schemeClr>
                </a:solidFill>
              </a:rPr>
            </a:br>
            <a:endParaRPr lang="tr-TR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Alt Başlık 2"/>
          <p:cNvSpPr txBox="1">
            <a:spLocks/>
          </p:cNvSpPr>
          <p:nvPr/>
        </p:nvSpPr>
        <p:spPr>
          <a:xfrm>
            <a:off x="742568" y="4920103"/>
            <a:ext cx="9255871" cy="176550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Türkiye yağ açığını kapatacak önemli bir üründür. Nadas alanlarının değerlendirilmesi için iyi bir alternatif olabilir.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Havza bazlı destekleme modelinde 21 havza da olan desteğin genişletilmesi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Tohumluk </a:t>
            </a:r>
            <a:r>
              <a:rPr lang="tr-TR" dirty="0" err="1">
                <a:solidFill>
                  <a:schemeClr val="accent1">
                    <a:lumMod val="50000"/>
                  </a:schemeClr>
                </a:solidFill>
              </a:rPr>
              <a:t>sertikalandırmada</a:t>
            </a:r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 uygulanan çimlenme </a:t>
            </a:r>
            <a:r>
              <a:rPr lang="tr-TR" dirty="0" err="1">
                <a:solidFill>
                  <a:schemeClr val="accent1">
                    <a:lumMod val="50000"/>
                  </a:schemeClr>
                </a:solidFill>
              </a:rPr>
              <a:t>stadardının</a:t>
            </a:r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 ve yöntemin gözden geçirilmesi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tr-TR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tr-TR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9" name="Picture 1" descr="TSÜAB_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7860" y="153105"/>
            <a:ext cx="2932064" cy="8685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5204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062995" y="2393020"/>
            <a:ext cx="7766936" cy="1646302"/>
          </a:xfrm>
        </p:spPr>
        <p:txBody>
          <a:bodyPr/>
          <a:lstStyle/>
          <a:p>
            <a:r>
              <a:rPr lang="tr-TR" dirty="0"/>
              <a:t>TEŞEKKÜRLER</a:t>
            </a:r>
          </a:p>
        </p:txBody>
      </p:sp>
      <p:pic>
        <p:nvPicPr>
          <p:cNvPr id="4" name="Picture 1" descr="TSÜAB_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7221" y="1524438"/>
            <a:ext cx="2932064" cy="8685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0875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TSÜAB_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4058" y="210734"/>
            <a:ext cx="2932064" cy="86858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175420"/>
              </p:ext>
            </p:extLst>
          </p:nvPr>
        </p:nvGraphicFramePr>
        <p:xfrm>
          <a:off x="1859309" y="1614229"/>
          <a:ext cx="5999230" cy="4557725"/>
        </p:xfrm>
        <a:graphic>
          <a:graphicData uri="http://schemas.openxmlformats.org/drawingml/2006/table">
            <a:tbl>
              <a:tblPr firstRow="1" firstCol="1" bandRow="1"/>
              <a:tblGrid>
                <a:gridCol w="30042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949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290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BAŞKAN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Cenk SARAÇOĞLU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LİMAGRAİN Tohum 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290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BAŞKAN YARDIMCISI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Ayhan KULLEP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SYNGENTA Tarım</a:t>
                      </a:r>
                      <a:r>
                        <a:rPr lang="tr-TR" sz="16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8405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RAPORTÖR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Erdem KARAUZ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Ömer IGID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MAY Tohum 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MAY</a:t>
                      </a:r>
                      <a:r>
                        <a:rPr lang="tr-TR" sz="16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Tohum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645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645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ÜYELER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645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Fatih</a:t>
                      </a:r>
                      <a:r>
                        <a:rPr lang="tr-TR" sz="16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ÇALLAK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MARMARA Tohum 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645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Tevfik</a:t>
                      </a:r>
                      <a:r>
                        <a:rPr lang="tr-TR" sz="16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Fikret KÖSE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MARMARA Tohum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202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Koray</a:t>
                      </a:r>
                      <a:r>
                        <a:rPr lang="tr-TR" sz="16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DALCI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Aydın TUNCEL</a:t>
                      </a:r>
                    </a:p>
                  </a:txBody>
                  <a:tcPr marL="51435" marR="5143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PIONEER Tohum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PIONEER Tohum 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2645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İbrahim</a:t>
                      </a:r>
                      <a:r>
                        <a:rPr lang="tr-TR" sz="16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TORUK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SARI Tohumculuk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645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Evren</a:t>
                      </a:r>
                      <a:r>
                        <a:rPr lang="tr-TR" sz="16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ORUÇ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AGROVİZYON</a:t>
                      </a:r>
                      <a:r>
                        <a:rPr lang="tr-TR" sz="16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Tohumculuk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4202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Teoman</a:t>
                      </a:r>
                      <a:r>
                        <a:rPr lang="tr-TR" sz="16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HİZAL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Nilgün SEZER</a:t>
                      </a: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OSTERRAS Tarım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TSÜAB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68605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tr-TR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tr-TR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5602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07067" y="1461463"/>
            <a:ext cx="7766936" cy="1014527"/>
          </a:xfrm>
        </p:spPr>
        <p:txBody>
          <a:bodyPr>
            <a:normAutofit/>
          </a:bodyPr>
          <a:lstStyle/>
          <a:p>
            <a:pPr algn="l"/>
            <a:r>
              <a:rPr lang="tr-T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Sunum Planı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07067" y="2712363"/>
            <a:ext cx="7766936" cy="1096899"/>
          </a:xfrm>
        </p:spPr>
        <p:txBody>
          <a:bodyPr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accent1">
                    <a:lumMod val="50000"/>
                  </a:schemeClr>
                </a:solidFill>
              </a:rPr>
              <a:t>Yağlı Tohumlu Bitkilerin Dünya’daki yeri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accent1">
                    <a:lumMod val="50000"/>
                  </a:schemeClr>
                </a:solidFill>
              </a:rPr>
              <a:t>Yağlı Tohumlu Bitkilerin Türkiye’deki yeri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accent1">
                    <a:lumMod val="50000"/>
                  </a:schemeClr>
                </a:solidFill>
              </a:rPr>
              <a:t>Fırsatlar ve Çözüm Önerileri</a:t>
            </a:r>
          </a:p>
        </p:txBody>
      </p:sp>
      <p:pic>
        <p:nvPicPr>
          <p:cNvPr id="4" name="Picture 1" descr="TSÜAB_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4059" y="223987"/>
            <a:ext cx="2932064" cy="8685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7192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166456" y="1544846"/>
            <a:ext cx="498181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b="1" dirty="0">
                <a:solidFill>
                  <a:schemeClr val="accent1">
                    <a:lumMod val="50000"/>
                  </a:schemeClr>
                </a:solidFill>
              </a:rPr>
              <a:t>Yağlı Tohumlu Bitkilerin Dünya’daki yeri</a:t>
            </a:r>
          </a:p>
          <a:p>
            <a:endParaRPr lang="tr-TR" sz="20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tr-TR" sz="2000" b="1" dirty="0">
                <a:solidFill>
                  <a:schemeClr val="accent1">
                    <a:lumMod val="50000"/>
                  </a:schemeClr>
                </a:solidFill>
              </a:rPr>
              <a:t>Üretim Miktarı</a:t>
            </a: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840384"/>
              </p:ext>
            </p:extLst>
          </p:nvPr>
        </p:nvGraphicFramePr>
        <p:xfrm>
          <a:off x="1166456" y="2814090"/>
          <a:ext cx="8175714" cy="29813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5878">
                  <a:extLst>
                    <a:ext uri="{9D8B030D-6E8A-4147-A177-3AD203B41FA5}">
                      <a16:colId xmlns:a16="http://schemas.microsoft.com/office/drawing/2014/main" xmlns="" val="995804037"/>
                    </a:ext>
                  </a:extLst>
                </a:gridCol>
                <a:gridCol w="1144151">
                  <a:extLst>
                    <a:ext uri="{9D8B030D-6E8A-4147-A177-3AD203B41FA5}">
                      <a16:colId xmlns:a16="http://schemas.microsoft.com/office/drawing/2014/main" xmlns="" val="2229289800"/>
                    </a:ext>
                  </a:extLst>
                </a:gridCol>
                <a:gridCol w="1145878">
                  <a:extLst>
                    <a:ext uri="{9D8B030D-6E8A-4147-A177-3AD203B41FA5}">
                      <a16:colId xmlns:a16="http://schemas.microsoft.com/office/drawing/2014/main" xmlns="" val="637467842"/>
                    </a:ext>
                  </a:extLst>
                </a:gridCol>
                <a:gridCol w="1145878">
                  <a:extLst>
                    <a:ext uri="{9D8B030D-6E8A-4147-A177-3AD203B41FA5}">
                      <a16:colId xmlns:a16="http://schemas.microsoft.com/office/drawing/2014/main" xmlns="" val="2653337816"/>
                    </a:ext>
                  </a:extLst>
                </a:gridCol>
                <a:gridCol w="1145878">
                  <a:extLst>
                    <a:ext uri="{9D8B030D-6E8A-4147-A177-3AD203B41FA5}">
                      <a16:colId xmlns:a16="http://schemas.microsoft.com/office/drawing/2014/main" xmlns="" val="3336214894"/>
                    </a:ext>
                  </a:extLst>
                </a:gridCol>
                <a:gridCol w="1145878">
                  <a:extLst>
                    <a:ext uri="{9D8B030D-6E8A-4147-A177-3AD203B41FA5}">
                      <a16:colId xmlns:a16="http://schemas.microsoft.com/office/drawing/2014/main" xmlns="" val="2571728018"/>
                    </a:ext>
                  </a:extLst>
                </a:gridCol>
                <a:gridCol w="1302173">
                  <a:extLst>
                    <a:ext uri="{9D8B030D-6E8A-4147-A177-3AD203B41FA5}">
                      <a16:colId xmlns:a16="http://schemas.microsoft.com/office/drawing/2014/main" xmlns="" val="4035215638"/>
                    </a:ext>
                  </a:extLst>
                </a:gridCol>
              </a:tblGrid>
              <a:tr h="331266">
                <a:tc gridSpan="7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Dünya Yağlı Tohumlu Bitkiler Üretimi (000 ton)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95239254"/>
                  </a:ext>
                </a:extLst>
              </a:tr>
              <a:tr h="33126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Ürün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2010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2011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2012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2013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2014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2015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12538360"/>
                  </a:ext>
                </a:extLst>
              </a:tr>
              <a:tr h="33126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Soya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264.914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261.597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241.581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278.093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308.436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319.780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09290596"/>
                  </a:ext>
                </a:extLst>
              </a:tr>
              <a:tr h="33126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Pamuk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68.710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78.749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79.390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73.020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76.878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77.750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41778563"/>
                  </a:ext>
                </a:extLst>
              </a:tr>
              <a:tr h="33126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Kanola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60.092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62.731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64.627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72.844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70.954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71.454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83374364"/>
                  </a:ext>
                </a:extLst>
              </a:tr>
              <a:tr h="33126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Ayçiçeği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31.519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40.836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37.217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44.596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41.335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39.424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78309228"/>
                  </a:ext>
                </a:extLst>
              </a:tr>
              <a:tr h="33126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Susam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4.388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4.670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5.042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4.948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5.489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5.367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20160790"/>
                  </a:ext>
                </a:extLst>
              </a:tr>
              <a:tr h="33126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Aspir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652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677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842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718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868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838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74136784"/>
                  </a:ext>
                </a:extLst>
              </a:tr>
              <a:tr h="331266">
                <a:tc gridSpan="6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Kaynak:www.fao.org ve usda fas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797213"/>
                  </a:ext>
                </a:extLst>
              </a:tr>
            </a:tbl>
          </a:graphicData>
        </a:graphic>
      </p:graphicFrame>
      <p:pic>
        <p:nvPicPr>
          <p:cNvPr id="6" name="Picture 1" descr="TSÜAB_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264" y="203008"/>
            <a:ext cx="2932064" cy="8685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1126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166456" y="1544846"/>
            <a:ext cx="498181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b="1" dirty="0">
                <a:solidFill>
                  <a:schemeClr val="accent1">
                    <a:lumMod val="50000"/>
                  </a:schemeClr>
                </a:solidFill>
              </a:rPr>
              <a:t>Yağlı Tohumlu Bitkilerin Dünya’daki yeri</a:t>
            </a:r>
          </a:p>
          <a:p>
            <a:endParaRPr lang="tr-TR" sz="20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tr-TR" sz="2000" b="1" dirty="0">
                <a:solidFill>
                  <a:schemeClr val="accent1">
                    <a:lumMod val="50000"/>
                  </a:schemeClr>
                </a:solidFill>
              </a:rPr>
              <a:t>Ekim Alanı</a:t>
            </a:r>
          </a:p>
        </p:txBody>
      </p:sp>
      <p:pic>
        <p:nvPicPr>
          <p:cNvPr id="6" name="Picture 1" descr="TSÜAB_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8004" y="216261"/>
            <a:ext cx="2932064" cy="86858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320548"/>
              </p:ext>
            </p:extLst>
          </p:nvPr>
        </p:nvGraphicFramePr>
        <p:xfrm>
          <a:off x="1166456" y="2849561"/>
          <a:ext cx="8322100" cy="28356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0005">
                  <a:extLst>
                    <a:ext uri="{9D8B030D-6E8A-4147-A177-3AD203B41FA5}">
                      <a16:colId xmlns:a16="http://schemas.microsoft.com/office/drawing/2014/main" xmlns="" val="2587936489"/>
                    </a:ext>
                  </a:extLst>
                </a:gridCol>
                <a:gridCol w="1199119">
                  <a:extLst>
                    <a:ext uri="{9D8B030D-6E8A-4147-A177-3AD203B41FA5}">
                      <a16:colId xmlns:a16="http://schemas.microsoft.com/office/drawing/2014/main" xmlns="" val="200917070"/>
                    </a:ext>
                  </a:extLst>
                </a:gridCol>
                <a:gridCol w="1200005">
                  <a:extLst>
                    <a:ext uri="{9D8B030D-6E8A-4147-A177-3AD203B41FA5}">
                      <a16:colId xmlns:a16="http://schemas.microsoft.com/office/drawing/2014/main" xmlns="" val="439840446"/>
                    </a:ext>
                  </a:extLst>
                </a:gridCol>
                <a:gridCol w="1200005">
                  <a:extLst>
                    <a:ext uri="{9D8B030D-6E8A-4147-A177-3AD203B41FA5}">
                      <a16:colId xmlns:a16="http://schemas.microsoft.com/office/drawing/2014/main" xmlns="" val="2508134354"/>
                    </a:ext>
                  </a:extLst>
                </a:gridCol>
                <a:gridCol w="1200005">
                  <a:extLst>
                    <a:ext uri="{9D8B030D-6E8A-4147-A177-3AD203B41FA5}">
                      <a16:colId xmlns:a16="http://schemas.microsoft.com/office/drawing/2014/main" xmlns="" val="2662324185"/>
                    </a:ext>
                  </a:extLst>
                </a:gridCol>
                <a:gridCol w="1203547">
                  <a:extLst>
                    <a:ext uri="{9D8B030D-6E8A-4147-A177-3AD203B41FA5}">
                      <a16:colId xmlns:a16="http://schemas.microsoft.com/office/drawing/2014/main" xmlns="" val="2136325942"/>
                    </a:ext>
                  </a:extLst>
                </a:gridCol>
                <a:gridCol w="1119414">
                  <a:extLst>
                    <a:ext uri="{9D8B030D-6E8A-4147-A177-3AD203B41FA5}">
                      <a16:colId xmlns:a16="http://schemas.microsoft.com/office/drawing/2014/main" xmlns="" val="335766618"/>
                    </a:ext>
                  </a:extLst>
                </a:gridCol>
              </a:tblGrid>
              <a:tr h="315069">
                <a:tc gridSpan="7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Dünya Yağlı Tohumlu Bitkiler Ekiliş Alanı (000 ha)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408112"/>
                  </a:ext>
                </a:extLst>
              </a:tr>
              <a:tr h="3150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Ürün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2010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2011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2012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2013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2014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2015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8689336"/>
                  </a:ext>
                </a:extLst>
              </a:tr>
              <a:tr h="3150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Soya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102.793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103.818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105.366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111.630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117.718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124.714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2150865"/>
                  </a:ext>
                </a:extLst>
              </a:tr>
              <a:tr h="3150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Pamuk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32.028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34.719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34.677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32.164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33.535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34.210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26932430"/>
                  </a:ext>
                </a:extLst>
              </a:tr>
              <a:tr h="3150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Kanola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32.229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33.837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34.290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36.296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35.785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35.520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11206923"/>
                  </a:ext>
                </a:extLst>
              </a:tr>
              <a:tr h="3150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Ayçiçeği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23.108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25.700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24.930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25.602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24.761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24.048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69573860"/>
                  </a:ext>
                </a:extLst>
              </a:tr>
              <a:tr h="3150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Susam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8.279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8.450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8.060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9.567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10.560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9.712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27826673"/>
                  </a:ext>
                </a:extLst>
              </a:tr>
              <a:tr h="3150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Aspir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790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965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890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1.010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970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50339418"/>
                  </a:ext>
                </a:extLst>
              </a:tr>
              <a:tr h="315069">
                <a:tc gridSpan="6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Kaynak:www.fao.org ve usda fas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0967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1297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166456" y="1544846"/>
            <a:ext cx="516795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b="1" dirty="0">
                <a:solidFill>
                  <a:schemeClr val="accent1">
                    <a:lumMod val="50000"/>
                  </a:schemeClr>
                </a:solidFill>
              </a:rPr>
              <a:t>Yağlı Tohumlu Bitkilerin Türkiye’deki yeri</a:t>
            </a:r>
          </a:p>
          <a:p>
            <a:endParaRPr lang="tr-TR" sz="20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tr-TR" sz="2000" b="1" dirty="0">
                <a:solidFill>
                  <a:schemeClr val="accent1">
                    <a:lumMod val="50000"/>
                  </a:schemeClr>
                </a:solidFill>
              </a:rPr>
              <a:t>Üretimin Tüketimi Karşılama Oranı</a:t>
            </a:r>
          </a:p>
        </p:txBody>
      </p:sp>
      <p:pic>
        <p:nvPicPr>
          <p:cNvPr id="6" name="Picture 1" descr="TSÜAB_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8003" y="176504"/>
            <a:ext cx="2932064" cy="86858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4673581"/>
              </p:ext>
            </p:extLst>
          </p:nvPr>
        </p:nvGraphicFramePr>
        <p:xfrm>
          <a:off x="1166456" y="2841045"/>
          <a:ext cx="8459785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9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919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919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9195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9195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  <a:p>
                      <a:r>
                        <a:rPr lang="tr-TR" dirty="0"/>
                        <a:t>Ürün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Tüketim</a:t>
                      </a:r>
                    </a:p>
                    <a:p>
                      <a:r>
                        <a:rPr lang="tr-TR" dirty="0"/>
                        <a:t>(Bin</a:t>
                      </a:r>
                      <a:r>
                        <a:rPr lang="tr-TR" baseline="0" dirty="0"/>
                        <a:t> Ton)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2014 Üretim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(Bin</a:t>
                      </a:r>
                      <a:r>
                        <a:rPr lang="tr-TR" baseline="0" dirty="0"/>
                        <a:t> Ton)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(Bin</a:t>
                      </a:r>
                      <a:r>
                        <a:rPr lang="tr-TR" baseline="0" dirty="0"/>
                        <a:t> Ton)</a:t>
                      </a:r>
                      <a:endParaRPr lang="en-US" dirty="0"/>
                    </a:p>
                    <a:p>
                      <a:r>
                        <a:rPr lang="en-US" dirty="0"/>
                        <a:t>201</a:t>
                      </a:r>
                      <a:r>
                        <a:rPr lang="tr-TR" dirty="0"/>
                        <a:t>5</a:t>
                      </a:r>
                      <a:r>
                        <a:rPr lang="tr-TR" baseline="0" dirty="0"/>
                        <a:t> </a:t>
                      </a:r>
                      <a:r>
                        <a:rPr lang="tr-TR" dirty="0"/>
                        <a:t>Üretim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Yeterlilik          %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Soya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6,5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Kanola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450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21,3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Pamuk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4000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2350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51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Ayçiçeği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2250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1480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1680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73,4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9185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TSÜAB_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8004" y="216261"/>
            <a:ext cx="2932064" cy="86858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Dikdörtgen 6"/>
          <p:cNvSpPr/>
          <p:nvPr/>
        </p:nvSpPr>
        <p:spPr>
          <a:xfrm>
            <a:off x="1166456" y="1809889"/>
            <a:ext cx="5700407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b="1" dirty="0">
                <a:solidFill>
                  <a:schemeClr val="accent1">
                    <a:lumMod val="50000"/>
                  </a:schemeClr>
                </a:solidFill>
              </a:rPr>
              <a:t>Yağlı Tohumlu Bitkilerin Desteklendiği Havza Sayıları</a:t>
            </a:r>
          </a:p>
          <a:p>
            <a:endParaRPr lang="tr-TR" sz="20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tr-TR" sz="2000" b="1" dirty="0">
                <a:solidFill>
                  <a:schemeClr val="accent1">
                    <a:lumMod val="50000"/>
                  </a:schemeClr>
                </a:solidFill>
              </a:rPr>
              <a:t>Ayçiçeği		26</a:t>
            </a:r>
          </a:p>
          <a:p>
            <a:endParaRPr lang="tr-TR" sz="20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tr-TR" sz="2000" b="1" dirty="0" err="1">
                <a:solidFill>
                  <a:schemeClr val="accent1">
                    <a:lumMod val="50000"/>
                  </a:schemeClr>
                </a:solidFill>
              </a:rPr>
              <a:t>Kanola</a:t>
            </a:r>
            <a:r>
              <a:rPr lang="tr-TR" sz="2000" b="1" dirty="0">
                <a:solidFill>
                  <a:schemeClr val="accent1">
                    <a:lumMod val="50000"/>
                  </a:schemeClr>
                </a:solidFill>
              </a:rPr>
              <a:t>		21</a:t>
            </a:r>
          </a:p>
          <a:p>
            <a:endParaRPr lang="tr-TR" sz="20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tr-TR" sz="2000" b="1" dirty="0" err="1">
                <a:solidFill>
                  <a:schemeClr val="accent1">
                    <a:lumMod val="50000"/>
                  </a:schemeClr>
                </a:solidFill>
              </a:rPr>
              <a:t>Aspir</a:t>
            </a:r>
            <a:r>
              <a:rPr lang="tr-TR" sz="2000" b="1" dirty="0">
                <a:solidFill>
                  <a:schemeClr val="accent1">
                    <a:lumMod val="50000"/>
                  </a:schemeClr>
                </a:solidFill>
              </a:rPr>
              <a:t>		21</a:t>
            </a:r>
          </a:p>
        </p:txBody>
      </p:sp>
      <p:pic>
        <p:nvPicPr>
          <p:cNvPr id="8" name="Content Placeholder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4341" y="2479514"/>
            <a:ext cx="6025044" cy="315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212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TSÜAB_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1500" y="216260"/>
            <a:ext cx="2932064" cy="86858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Dikdörtgen 6"/>
          <p:cNvSpPr/>
          <p:nvPr/>
        </p:nvSpPr>
        <p:spPr>
          <a:xfrm>
            <a:off x="1166456" y="1544846"/>
            <a:ext cx="45599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b="1" dirty="0">
                <a:solidFill>
                  <a:schemeClr val="accent1">
                    <a:lumMod val="50000"/>
                  </a:schemeClr>
                </a:solidFill>
              </a:rPr>
              <a:t>Türkiye Ayçiçeği Ekim Alanı Değişimi</a:t>
            </a:r>
          </a:p>
          <a:p>
            <a:endParaRPr lang="tr-TR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Grafik 3"/>
          <p:cNvGraphicFramePr/>
          <p:nvPr>
            <p:extLst>
              <p:ext uri="{D42A27DB-BD31-4B8C-83A1-F6EECF244321}">
                <p14:modId xmlns:p14="http://schemas.microsoft.com/office/powerpoint/2010/main" val="2315364779"/>
              </p:ext>
            </p:extLst>
          </p:nvPr>
        </p:nvGraphicFramePr>
        <p:xfrm>
          <a:off x="1166455" y="2513265"/>
          <a:ext cx="7153085" cy="3782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94002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TSÜAB_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5238" y="189756"/>
            <a:ext cx="2932064" cy="86858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Dikdörtgen 6"/>
          <p:cNvSpPr/>
          <p:nvPr/>
        </p:nvSpPr>
        <p:spPr>
          <a:xfrm>
            <a:off x="1166456" y="1364964"/>
            <a:ext cx="38486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b="1" dirty="0">
                <a:solidFill>
                  <a:schemeClr val="accent1">
                    <a:lumMod val="50000"/>
                  </a:schemeClr>
                </a:solidFill>
              </a:rPr>
              <a:t>Türkiye Yağlı Tohumlar İthalatı</a:t>
            </a:r>
          </a:p>
          <a:p>
            <a:endParaRPr lang="tr-TR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Resim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456" y="1987116"/>
            <a:ext cx="5174384" cy="290388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246696"/>
              </p:ext>
            </p:extLst>
          </p:nvPr>
        </p:nvGraphicFramePr>
        <p:xfrm>
          <a:off x="1166456" y="5182829"/>
          <a:ext cx="6718370" cy="10306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64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50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650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650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6500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6427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6427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6427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4054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6427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64272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243594">
                <a:tc gridSpan="1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TÜRKİYE HAMYAĞ ÜRETİMİ (BİN TON)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98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2006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2007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2008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2009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2010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2011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2012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2013*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2014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2015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7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Yerli Hamyağ Üretimi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568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513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570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506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619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655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680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810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770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730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8956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</TotalTime>
  <Words>517</Words>
  <Application>Microsoft Office PowerPoint</Application>
  <PresentationFormat>Özel</PresentationFormat>
  <Paragraphs>244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HDOfficeLightV0</vt:lpstr>
      <vt:lpstr>YAĞLI TOHUMLU BİTKİLER ÇALIŞMA GRUBU RAPORU 2016 </vt:lpstr>
      <vt:lpstr>PowerPoint Sunusu</vt:lpstr>
      <vt:lpstr>Sunum Planı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YASAL MEVZUAT İLE İLGİLİ FIRSATLAR </vt:lpstr>
      <vt:lpstr>TOHUMLUK ÜRETİMİYLE İLGİLİ FIRSATLAR </vt:lpstr>
      <vt:lpstr>EĞİTİM VE EĞİTİMLİ ELEMAN İSTİHDAMI FIRSATLARI </vt:lpstr>
      <vt:lpstr>DESTEKLEMELER İLE İLGİLİ FIRSATLAR </vt:lpstr>
      <vt:lpstr>AYÇİÇEĞİ İLE İLGİLİ FIRSATLAR </vt:lpstr>
      <vt:lpstr>TEŞEKKÜRLER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YAĞLI TOHUMLU BİTKİLER ÇALIŞMA GRUBU RAPORU 2016 </dc:title>
  <dc:creator>Erdem Karauz</dc:creator>
  <cp:lastModifiedBy>Armada 1</cp:lastModifiedBy>
  <cp:revision>14</cp:revision>
  <dcterms:created xsi:type="dcterms:W3CDTF">2016-12-22T11:00:26Z</dcterms:created>
  <dcterms:modified xsi:type="dcterms:W3CDTF">2016-12-23T08:14:44Z</dcterms:modified>
</cp:coreProperties>
</file>