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60" r:id="rId1"/>
  </p:sldMasterIdLst>
  <p:notesMasterIdLst>
    <p:notesMasterId r:id="rId17"/>
  </p:notesMasterIdLst>
  <p:sldIdLst>
    <p:sldId id="257" r:id="rId2"/>
    <p:sldId id="299" r:id="rId3"/>
    <p:sldId id="316" r:id="rId4"/>
    <p:sldId id="315" r:id="rId5"/>
    <p:sldId id="314" r:id="rId6"/>
    <p:sldId id="313" r:id="rId7"/>
    <p:sldId id="319" r:id="rId8"/>
    <p:sldId id="312" r:id="rId9"/>
    <p:sldId id="321" r:id="rId10"/>
    <p:sldId id="311" r:id="rId11"/>
    <p:sldId id="310" r:id="rId12"/>
    <p:sldId id="323" r:id="rId13"/>
    <p:sldId id="324" r:id="rId14"/>
    <p:sldId id="309" r:id="rId15"/>
    <p:sldId id="30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4F4A8-1B0B-4DE9-BF21-F29B1CCF97C2}" type="datetimeFigureOut">
              <a:rPr lang="tr-TR" smtClean="0"/>
              <a:pPr/>
              <a:t>23.12.2016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D8535-9E36-4ADD-8D0A-61E0AB07544C}" type="slidenum">
              <a:rPr lang="tr-TR" smtClean="0"/>
              <a:pPr/>
              <a:t>‹#›</a:t>
            </a:fld>
            <a:endParaRPr lang="tr-TR"/>
          </a:p>
        </p:txBody>
      </p:sp>
    </p:spTree>
    <p:extLst>
      <p:ext uri="{BB962C8B-B14F-4D97-AF65-F5344CB8AC3E}">
        <p14:creationId xmlns:p14="http://schemas.microsoft.com/office/powerpoint/2010/main" val="33889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09D8535-9E36-4ADD-8D0A-61E0AB07544C}"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16" name="15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F07A4F26-3580-4767-9F9C-E05CA1778B6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F07A4F26-3580-4767-9F9C-E05CA1778B6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9" name="18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F07A4F26-3580-4767-9F9C-E05CA1778B65}"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a:t>Asıl başlık stili için tıklatın</a:t>
            </a:r>
            <a:endParaRPr kumimoji="0" lang="en-US"/>
          </a:p>
        </p:txBody>
      </p:sp>
      <p:sp>
        <p:nvSpPr>
          <p:cNvPr id="12" name="11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a:t>Resim eklemek için simgeyi tıklatın</a:t>
            </a:r>
            <a:endParaRPr kumimoji="0" lang="en-US" dirty="0"/>
          </a:p>
        </p:txBody>
      </p:sp>
      <p:sp>
        <p:nvSpPr>
          <p:cNvPr id="7" name="6 Veri Yer Tutucusu"/>
          <p:cNvSpPr>
            <a:spLocks noGrp="1"/>
          </p:cNvSpPr>
          <p:nvPr>
            <p:ph type="dt" sz="half" idx="10"/>
          </p:nvPr>
        </p:nvSpPr>
        <p:spPr/>
        <p:txBody>
          <a:bodyPr/>
          <a:lstStyle/>
          <a:p>
            <a:fld id="{7C9E09B1-1C0C-4718-BC40-9109CB262ED5}"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07A4F26-3580-4767-9F9C-E05CA1778B65}"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C9E09B1-1C0C-4718-BC40-9109CB262ED5}" type="datetimeFigureOut">
              <a:rPr lang="tr-TR" smtClean="0"/>
              <a:pPr/>
              <a:t>23.12.2016</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07A4F26-3580-4767-9F9C-E05CA1778B65}"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1028" name="Rectangle 4"/>
          <p:cNvSpPr>
            <a:spLocks noChangeArrowheads="1"/>
          </p:cNvSpPr>
          <p:nvPr/>
        </p:nvSpPr>
        <p:spPr bwMode="auto">
          <a:xfrm>
            <a:off x="2195736" y="-1111856"/>
            <a:ext cx="6948264" cy="8402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4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4000" b="1" dirty="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4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4000" b="1" dirty="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4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4000" b="1" dirty="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4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YEMEKLİK </a:t>
            </a:r>
            <a:r>
              <a:rPr lang="tr-TR" sz="4000" b="1" dirty="0">
                <a:latin typeface="Times New Roman" pitchFamily="18" charset="0"/>
                <a:ea typeface="Times New Roman" pitchFamily="18" charset="0"/>
                <a:cs typeface="Times New Roman" pitchFamily="18" charset="0"/>
              </a:rPr>
              <a:t>TANE </a:t>
            </a:r>
            <a:r>
              <a:rPr kumimoji="0" lang="tr-TR" sz="4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BAKLAGİLLER   ÇALIŞMA GRUBU RAPORU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20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20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3" cstate="print"/>
          <a:stretch>
            <a:fillRect/>
          </a:stretch>
        </p:blipFill>
        <p:spPr>
          <a:xfrm>
            <a:off x="0" y="4653136"/>
            <a:ext cx="1835696" cy="2204864"/>
          </a:xfrm>
        </p:spPr>
      </p:pic>
      <p:pic>
        <p:nvPicPr>
          <p:cNvPr id="6" name="5 Resim" descr="b-2.jpg"/>
          <p:cNvPicPr>
            <a:picLocks noChangeAspect="1"/>
          </p:cNvPicPr>
          <p:nvPr/>
        </p:nvPicPr>
        <p:blipFill>
          <a:blip r:embed="rId4"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5"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6" cstate="print"/>
          <a:srcRect/>
          <a:stretch>
            <a:fillRect/>
          </a:stretch>
        </p:blipFill>
        <p:spPr bwMode="auto">
          <a:xfrm>
            <a:off x="5220072" y="0"/>
            <a:ext cx="3923928" cy="1052736"/>
          </a:xfrm>
          <a:prstGeom prst="rect">
            <a:avLst/>
          </a:prstGeom>
          <a:noFill/>
        </p:spPr>
      </p:pic>
      <p:sp>
        <p:nvSpPr>
          <p:cNvPr id="9217" name="Rectangle 1"/>
          <p:cNvSpPr>
            <a:spLocks noChangeArrowheads="1"/>
          </p:cNvSpPr>
          <p:nvPr/>
        </p:nvSpPr>
        <p:spPr bwMode="auto">
          <a:xfrm>
            <a:off x="1763688" y="600577"/>
            <a:ext cx="72008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DESTEKLER, DESTEKLEME MODELİ ve  POLİTİKALAR</a:t>
            </a: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Desteklerin son yılarda arttırılmış olması </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baklagil</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ekilişine olumlu bir ivme kazandırmıştır. Ancak diğer alternatif ürünler (</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Aspir</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soya gibi)’</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le</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rekabet edebilmeleri için destekler arttırılmalı.</a:t>
            </a:r>
          </a:p>
          <a:p>
            <a:pPr indent="449263" algn="just" eaLnBrk="0" fontAlgn="base" hangingPunct="0">
              <a:spcBef>
                <a:spcPct val="0"/>
              </a:spcBef>
              <a:spcAft>
                <a:spcPct val="0"/>
              </a:spcAft>
            </a:pPr>
            <a:endParaRPr lang="tr-TR" b="1" dirty="0">
              <a:latin typeface="Times New Roman" pitchFamily="18" charset="0"/>
              <a:ea typeface="Calibri" pitchFamily="34" charset="0"/>
              <a:cs typeface="Times New Roman" pitchFamily="18" charset="0"/>
            </a:endParaRPr>
          </a:p>
          <a:p>
            <a:pPr indent="449263" algn="just" eaLnBrk="0" fontAlgn="base" hangingPunct="0">
              <a:spcBef>
                <a:spcPct val="0"/>
              </a:spcBef>
              <a:spcAft>
                <a:spcPct val="0"/>
              </a:spcAft>
            </a:pPr>
            <a:r>
              <a:rPr lang="tr-TR" dirty="0">
                <a:latin typeface="Times New Roman" pitchFamily="18" charset="0"/>
                <a:ea typeface="Calibri" pitchFamily="34" charset="0"/>
                <a:cs typeface="Times New Roman" pitchFamily="18" charset="0"/>
              </a:rPr>
              <a:t>T.C Ziraat Bankası aracılığıyla sözleşmeli tohum üretim kredilerinin kullandırılmasında şubeler arası farklı uygulamaların yapılıyor olması personelin yeterli bilgiye sahibi olmamasından dolayı kredi kullanımında sorunlar yaşanmaktadır.</a:t>
            </a:r>
            <a:r>
              <a:rPr lang="tr-TR" b="1" dirty="0"/>
              <a:t> </a:t>
            </a:r>
          </a:p>
          <a:p>
            <a:pPr marL="0" marR="0" lvl="0" indent="449263" algn="just" defTabSz="914400" rtl="0" eaLnBrk="0" fontAlgn="base" latinLnBrk="0" hangingPunct="0">
              <a:lnSpc>
                <a:spcPct val="100000"/>
              </a:lnSpc>
              <a:spcBef>
                <a:spcPct val="0"/>
              </a:spcBef>
              <a:spcAft>
                <a:spcPct val="0"/>
              </a:spcAft>
              <a:buClrTx/>
              <a:buSzTx/>
              <a:buFontTx/>
              <a:buNone/>
              <a:tabLst/>
            </a:pPr>
            <a:endParaRPr lang="tr-TR" dirty="0">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lvl="0" indent="449263" algn="ctr" eaLnBrk="0" fontAlgn="base" hangingPunct="0">
              <a:spcBef>
                <a:spcPct val="0"/>
              </a:spcBef>
              <a:spcAft>
                <a:spcPct val="0"/>
              </a:spcAft>
            </a:pPr>
            <a:r>
              <a:rPr lang="tr-TR" sz="1600" b="1" dirty="0">
                <a:latin typeface="Times New Roman" pitchFamily="18" charset="0"/>
                <a:ea typeface="Calibri" pitchFamily="34" charset="0"/>
                <a:cs typeface="Times New Roman" pitchFamily="18" charset="0"/>
              </a:rPr>
              <a:t>                                                                                  </a:t>
            </a:r>
            <a:r>
              <a:rPr lang="tr-TR" b="1" dirty="0">
                <a:latin typeface="Times New Roman" pitchFamily="18" charset="0"/>
                <a:ea typeface="Calibri" pitchFamily="34" charset="0"/>
                <a:cs typeface="Times New Roman" pitchFamily="18" charset="0"/>
              </a:rPr>
              <a:t>ÇÖZÜM ÖNERİLERİ</a:t>
            </a: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Tohum üretim desteğinin, 0.50 </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kr</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kg olması üretici firmaların ekonomik açıdan </a:t>
            </a:r>
            <a:r>
              <a:rPr lang="tr-TR" dirty="0">
                <a:latin typeface="Times New Roman" pitchFamily="18" charset="0"/>
                <a:ea typeface="Calibri" pitchFamily="34" charset="0"/>
                <a:cs typeface="Times New Roman" pitchFamily="18" charset="0"/>
              </a:rPr>
              <a:t>rahatlatmasına</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rağmen yetersiz kalmaktadır. </a:t>
            </a:r>
            <a:r>
              <a:rPr lang="tr-TR" dirty="0">
                <a:latin typeface="Times New Roman" pitchFamily="18" charset="0"/>
                <a:ea typeface="Calibri" pitchFamily="34" charset="0"/>
                <a:cs typeface="Times New Roman" pitchFamily="18" charset="0"/>
              </a:rPr>
              <a:t>T</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ohum kullanım desteğinin 20 TL/</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da’a</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yükseltilmiş olması yetiştiriciyi sertifikalı tohuma yönlendirmiştir. Fark ödemesinin 30 </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kr</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kg ve su kısıtlamasının olduğu yerlerde 45 </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kr</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kg’a</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yükseltilmiş olması olumlu bir gelişme olup desteklerin imkanlar ölçüsünde arttırılması.</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9" name="8 Dikdörtgen"/>
          <p:cNvSpPr/>
          <p:nvPr/>
        </p:nvSpPr>
        <p:spPr>
          <a:xfrm>
            <a:off x="1907704" y="1628800"/>
            <a:ext cx="7128792" cy="3416320"/>
          </a:xfrm>
          <a:prstGeom prst="rect">
            <a:avLst/>
          </a:prstGeom>
        </p:spPr>
        <p:txBody>
          <a:bodyPr wrap="square">
            <a:spAutoFit/>
          </a:bodyPr>
          <a:lstStyle/>
          <a:p>
            <a:pPr indent="449263" algn="just"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2</a:t>
            </a:r>
            <a:r>
              <a:rPr lang="tr-TR" dirty="0">
                <a:latin typeface="Times New Roman" pitchFamily="18" charset="0"/>
                <a:ea typeface="Calibri" pitchFamily="34" charset="0"/>
                <a:cs typeface="Times New Roman" pitchFamily="18" charset="0"/>
              </a:rPr>
              <a:t>-Havza bazlı desteklemelerde yemeklik tane baklagillerin ekiliş alanının geniş tutulması, doğu Karadeniz bölgesi dışında her bölgede ve alanda yemeklik tane baklagiller yetiştirilebilmektedir. Tohumluk üretimi amacıyla ekilen  alanlara bir kısıtlamanın getirilmemesi, ülke genelinde destekleme kapsamına alınması. </a:t>
            </a: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indent="449263" algn="just" eaLnBrk="0" fontAlgn="base" hangingPunct="0">
              <a:spcBef>
                <a:spcPct val="0"/>
              </a:spcBef>
              <a:spcAft>
                <a:spcPct val="0"/>
              </a:spcAft>
            </a:pPr>
            <a:endParaRPr lang="tr-TR" b="1" dirty="0"/>
          </a:p>
          <a:p>
            <a:pPr indent="449263" algn="just" eaLnBrk="0" fontAlgn="base" hangingPunct="0">
              <a:spcBef>
                <a:spcPct val="0"/>
              </a:spcBef>
              <a:spcAft>
                <a:spcPct val="0"/>
              </a:spcAft>
            </a:pPr>
            <a:r>
              <a:rPr lang="tr-TR" b="1" dirty="0">
                <a:latin typeface="Times New Roman" pitchFamily="18" charset="0"/>
                <a:cs typeface="Times New Roman" pitchFamily="18" charset="0"/>
              </a:rPr>
              <a:t>3- </a:t>
            </a:r>
            <a:r>
              <a:rPr lang="tr-TR" dirty="0" err="1">
                <a:latin typeface="Times New Roman" pitchFamily="18" charset="0"/>
                <a:cs typeface="Times New Roman" pitchFamily="18" charset="0"/>
              </a:rPr>
              <a:t>TSÜAB’dan</a:t>
            </a:r>
            <a:r>
              <a:rPr lang="tr-TR" dirty="0">
                <a:latin typeface="Times New Roman" pitchFamily="18" charset="0"/>
                <a:cs typeface="Times New Roman" pitchFamily="18" charset="0"/>
              </a:rPr>
              <a:t> bir heyetin T.C Ziraat Bankası genel müdürlüğü krediler biriminden yetkili kişilerle görüşmeler yaparak bu kredilerin kullandırılmasıyla ilgili prosedürlerin kolaylaştırılması, prosedürlerin web sayfasında yayınlanması.</a:t>
            </a: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9" name="8 Dikdörtgen"/>
          <p:cNvSpPr/>
          <p:nvPr/>
        </p:nvSpPr>
        <p:spPr>
          <a:xfrm>
            <a:off x="1835696" y="1305342"/>
            <a:ext cx="7308304" cy="3970318"/>
          </a:xfrm>
          <a:prstGeom prst="rect">
            <a:avLst/>
          </a:prstGeom>
        </p:spPr>
        <p:txBody>
          <a:bodyPr wrap="square">
            <a:spAutoFit/>
          </a:bodyPr>
          <a:lstStyle/>
          <a:p>
            <a:pPr lvl="0" indent="449263" algn="just" fontAlgn="base">
              <a:spcBef>
                <a:spcPct val="0"/>
              </a:spcBef>
              <a:spcAft>
                <a:spcPct val="0"/>
              </a:spcAft>
            </a:pPr>
            <a:r>
              <a:rPr lang="tr-TR" b="1" dirty="0">
                <a:latin typeface="Times New Roman" pitchFamily="18" charset="0"/>
                <a:ea typeface="Calibri" pitchFamily="34" charset="0"/>
                <a:cs typeface="Times New Roman" pitchFamily="18" charset="0"/>
              </a:rPr>
              <a:t>İHRACAT DESTEKLERİ</a:t>
            </a:r>
          </a:p>
          <a:p>
            <a:pPr lvl="0" indent="449263" algn="just" fontAlgn="base">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r>
              <a:rPr lang="tr-TR" dirty="0">
                <a:latin typeface="Times New Roman" pitchFamily="18" charset="0"/>
                <a:ea typeface="Calibri" pitchFamily="34" charset="0"/>
                <a:cs typeface="Times New Roman" pitchFamily="18" charset="0"/>
              </a:rPr>
              <a:t>Yerli firmalara ihracat desteklemelerinin yetersizliğinden, prosedürlerin çok fazla olmasından ve hedef ülkelerin bilinmemesinden dolayı ihracatımız sınırlı olmaktadır.</a:t>
            </a: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r>
              <a:rPr lang="tr-TR" b="1" dirty="0">
                <a:latin typeface="Times New Roman" pitchFamily="18" charset="0"/>
                <a:cs typeface="Times New Roman" pitchFamily="18" charset="0"/>
              </a:rPr>
              <a:t>                                                                            ÇÖZÜM ÖNERİLERİ</a:t>
            </a:r>
          </a:p>
          <a:p>
            <a:pPr lvl="0" indent="449263" algn="just" eaLnBrk="0" fontAlgn="base" hangingPunct="0">
              <a:spcBef>
                <a:spcPct val="0"/>
              </a:spcBef>
              <a:spcAft>
                <a:spcPct val="0"/>
              </a:spcAft>
            </a:pPr>
            <a:r>
              <a:rPr lang="tr-TR" dirty="0">
                <a:latin typeface="Times New Roman" pitchFamily="18" charset="0"/>
                <a:ea typeface="Calibri" pitchFamily="34" charset="0"/>
                <a:cs typeface="Times New Roman" pitchFamily="18" charset="0"/>
              </a:rPr>
              <a:t>1-Firmalara ihracat yaptıklarında prim desteğinin verilmesi, prosedürlerde kolaylık sağlanması, </a:t>
            </a: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r>
              <a:rPr lang="tr-TR" dirty="0">
                <a:latin typeface="Times New Roman" pitchFamily="18" charset="0"/>
                <a:ea typeface="Calibri" pitchFamily="34" charset="0"/>
                <a:cs typeface="Times New Roman" pitchFamily="18" charset="0"/>
              </a:rPr>
              <a:t>2-TSÜAB tarafından</a:t>
            </a:r>
            <a:r>
              <a:rPr lang="tr-TR" b="1" dirty="0">
                <a:latin typeface="Times New Roman" pitchFamily="18" charset="0"/>
                <a:ea typeface="Calibri" pitchFamily="34" charset="0"/>
                <a:cs typeface="Times New Roman" pitchFamily="18" charset="0"/>
              </a:rPr>
              <a:t>, </a:t>
            </a:r>
            <a:r>
              <a:rPr lang="tr-TR" dirty="0">
                <a:latin typeface="Times New Roman" pitchFamily="18" charset="0"/>
                <a:ea typeface="Calibri" pitchFamily="34" charset="0"/>
                <a:cs typeface="Times New Roman" pitchFamily="18" charset="0"/>
              </a:rPr>
              <a:t>ihracat ile ilgili eğitimlerin verilmesi, hedef ülkelerin ticaret odaları aracılığıyla  ikili görüşme organizasyonlarının sağlanması ve yapılan  görüşme raporlarının </a:t>
            </a:r>
            <a:r>
              <a:rPr lang="tr-TR" dirty="0" err="1">
                <a:latin typeface="Times New Roman" pitchFamily="18" charset="0"/>
                <a:ea typeface="Calibri" pitchFamily="34" charset="0"/>
                <a:cs typeface="Times New Roman" pitchFamily="18" charset="0"/>
              </a:rPr>
              <a:t>TSÜAB’ın</a:t>
            </a:r>
            <a:r>
              <a:rPr lang="tr-TR" dirty="0">
                <a:latin typeface="Times New Roman" pitchFamily="18" charset="0"/>
                <a:ea typeface="Calibri" pitchFamily="34" charset="0"/>
                <a:cs typeface="Times New Roman" pitchFamily="18" charset="0"/>
              </a:rPr>
              <a:t> web sayfasında yayınlanması.</a:t>
            </a:r>
            <a:endParaRPr lang="tr-T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9" name="8 Dikdörtgen"/>
          <p:cNvSpPr/>
          <p:nvPr/>
        </p:nvSpPr>
        <p:spPr>
          <a:xfrm>
            <a:off x="1835696" y="1484785"/>
            <a:ext cx="7056784" cy="3693319"/>
          </a:xfrm>
          <a:prstGeom prst="rect">
            <a:avLst/>
          </a:prstGeom>
        </p:spPr>
        <p:txBody>
          <a:bodyPr wrap="square">
            <a:spAutoFit/>
          </a:bodyPr>
          <a:lstStyle/>
          <a:p>
            <a:pPr lvl="0" indent="449263" fontAlgn="base">
              <a:spcBef>
                <a:spcPct val="0"/>
              </a:spcBef>
              <a:spcAft>
                <a:spcPct val="0"/>
              </a:spcAft>
            </a:pPr>
            <a:r>
              <a:rPr lang="tr-TR" b="1" dirty="0">
                <a:latin typeface="Times New Roman" pitchFamily="18" charset="0"/>
                <a:ea typeface="Calibri" pitchFamily="34" charset="0"/>
                <a:cs typeface="Times New Roman" pitchFamily="18" charset="0"/>
              </a:rPr>
              <a:t>PİYASA DENETİMİ</a:t>
            </a:r>
          </a:p>
          <a:p>
            <a:pPr lvl="0" indent="449263" fontAlgn="base">
              <a:spcBef>
                <a:spcPct val="0"/>
              </a:spcBef>
              <a:spcAft>
                <a:spcPct val="0"/>
              </a:spcAft>
            </a:pPr>
            <a:endParaRPr lang="tr-TR" dirty="0">
              <a:latin typeface="Times New Roman" pitchFamily="18" charset="0"/>
              <a:cs typeface="Times New Roman" pitchFamily="18" charset="0"/>
            </a:endParaRPr>
          </a:p>
          <a:p>
            <a:pPr lvl="0" indent="449263" eaLnBrk="0" fontAlgn="base" hangingPunct="0">
              <a:spcBef>
                <a:spcPct val="0"/>
              </a:spcBef>
              <a:spcAft>
                <a:spcPct val="0"/>
              </a:spcAft>
            </a:pPr>
            <a:r>
              <a:rPr lang="tr-TR" dirty="0">
                <a:latin typeface="Times New Roman" pitchFamily="18" charset="0"/>
                <a:ea typeface="Calibri" pitchFamily="34" charset="0"/>
                <a:cs typeface="Times New Roman" pitchFamily="18" charset="0"/>
              </a:rPr>
              <a:t>Piyasa </a:t>
            </a:r>
            <a:r>
              <a:rPr lang="tr-TR">
                <a:latin typeface="Times New Roman" pitchFamily="18" charset="0"/>
                <a:ea typeface="Calibri" pitchFamily="34" charset="0"/>
                <a:cs typeface="Times New Roman" pitchFamily="18" charset="0"/>
              </a:rPr>
              <a:t>denetiminin etkin olmaması </a:t>
            </a:r>
            <a:r>
              <a:rPr lang="tr-TR" dirty="0">
                <a:latin typeface="Times New Roman" pitchFamily="18" charset="0"/>
                <a:ea typeface="Calibri" pitchFamily="34" charset="0"/>
                <a:cs typeface="Times New Roman" pitchFamily="18" charset="0"/>
              </a:rPr>
              <a:t>tohumluk fiyat ve arzında dalgalanmalara yol açmaktadır.</a:t>
            </a:r>
          </a:p>
          <a:p>
            <a:pPr lvl="0" indent="449263"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                                                                             </a:t>
            </a:r>
          </a:p>
          <a:p>
            <a:pPr indent="449263"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                                                                         Ç</a:t>
            </a:r>
            <a:r>
              <a:rPr lang="tr-TR" b="1" dirty="0">
                <a:latin typeface="Times New Roman" pitchFamily="18" charset="0"/>
                <a:cs typeface="Times New Roman" pitchFamily="18" charset="0"/>
              </a:rPr>
              <a:t>ÖZÜM ÖNERİSİ</a:t>
            </a:r>
          </a:p>
          <a:p>
            <a:pPr lvl="0" indent="449263" eaLnBrk="0" fontAlgn="base" hangingPunct="0">
              <a:spcBef>
                <a:spcPct val="0"/>
              </a:spcBef>
              <a:spcAft>
                <a:spcPct val="0"/>
              </a:spcAft>
            </a:pPr>
            <a:endParaRPr lang="tr-TR" dirty="0">
              <a:latin typeface="Times New Roman" pitchFamily="18" charset="0"/>
              <a:ea typeface="Calibri" pitchFamily="34" charset="0"/>
              <a:cs typeface="Times New Roman" pitchFamily="18" charset="0"/>
            </a:endParaRPr>
          </a:p>
          <a:p>
            <a:pPr lvl="0" indent="449263"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1-</a:t>
            </a:r>
            <a:r>
              <a:rPr lang="tr-TR" dirty="0" err="1">
                <a:latin typeface="Times New Roman" pitchFamily="18" charset="0"/>
                <a:ea typeface="Calibri" pitchFamily="34" charset="0"/>
                <a:cs typeface="Times New Roman" pitchFamily="18" charset="0"/>
              </a:rPr>
              <a:t>TÜRKTOB’un</a:t>
            </a:r>
            <a:r>
              <a:rPr lang="tr-TR" dirty="0">
                <a:latin typeface="Times New Roman" pitchFamily="18" charset="0"/>
                <a:ea typeface="Calibri" pitchFamily="34" charset="0"/>
                <a:cs typeface="Times New Roman" pitchFamily="18" charset="0"/>
              </a:rPr>
              <a:t> etik kurallarının uygulanması için bilgilendirme çalışmaları yapılmalı.</a:t>
            </a:r>
          </a:p>
          <a:p>
            <a:pPr lvl="0" indent="449263" eaLnBrk="0" fontAlgn="base" hangingPunct="0">
              <a:spcBef>
                <a:spcPct val="0"/>
              </a:spcBef>
              <a:spcAft>
                <a:spcPct val="0"/>
              </a:spcAft>
            </a:pPr>
            <a:endParaRPr lang="tr-TR" dirty="0">
              <a:latin typeface="Times New Roman" pitchFamily="18" charset="0"/>
              <a:cs typeface="Times New Roman" pitchFamily="18" charset="0"/>
            </a:endParaRPr>
          </a:p>
          <a:p>
            <a:pPr lvl="0" indent="449263"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2-</a:t>
            </a:r>
            <a:r>
              <a:rPr lang="tr-TR" dirty="0">
                <a:latin typeface="Times New Roman" pitchFamily="18" charset="0"/>
                <a:ea typeface="Calibri" pitchFamily="34" charset="0"/>
                <a:cs typeface="Times New Roman" pitchFamily="18" charset="0"/>
              </a:rPr>
              <a:t>Kayıt dışı tohum üretim ve pazarlanmasının engellenmesi.</a:t>
            </a:r>
          </a:p>
          <a:p>
            <a:pPr lvl="0" indent="449263" eaLnBrk="0" fontAlgn="base" hangingPunct="0">
              <a:spcBef>
                <a:spcPct val="0"/>
              </a:spcBef>
              <a:spcAft>
                <a:spcPct val="0"/>
              </a:spcAft>
            </a:pPr>
            <a:endParaRPr lang="tr-TR" dirty="0">
              <a:latin typeface="Times New Roman" pitchFamily="18" charset="0"/>
              <a:cs typeface="Times New Roman" pitchFamily="18" charset="0"/>
            </a:endParaRPr>
          </a:p>
          <a:p>
            <a:pPr lvl="0" indent="449263"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3-</a:t>
            </a:r>
            <a:r>
              <a:rPr lang="tr-TR" dirty="0">
                <a:latin typeface="Times New Roman" pitchFamily="18" charset="0"/>
                <a:ea typeface="Calibri" pitchFamily="34" charset="0"/>
                <a:cs typeface="Times New Roman" pitchFamily="18" charset="0"/>
              </a:rPr>
              <a:t>Piyasa denetimi etkinliği arttırılması gerekmektedir.</a:t>
            </a:r>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11265" name="Rectangle 1"/>
          <p:cNvSpPr>
            <a:spLocks noChangeArrowheads="1"/>
          </p:cNvSpPr>
          <p:nvPr/>
        </p:nvSpPr>
        <p:spPr bwMode="auto">
          <a:xfrm>
            <a:off x="1835696" y="1309027"/>
            <a:ext cx="730830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DİĞER SORUNLAR</a:t>
            </a: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Nohut ve mercimek’te destekleme hesaplamalarında kullanılan ekim normunun düşük olması.</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1-Geliştirilen yeni çeşitlerin 100 (Nohut) tane ve 1000 (Mercimek) tane ağırlıklarının </a:t>
            </a:r>
            <a:r>
              <a:rPr lang="tr-TR" dirty="0">
                <a:latin typeface="Times New Roman" pitchFamily="18" charset="0"/>
                <a:ea typeface="Calibri" pitchFamily="34" charset="0"/>
                <a:cs typeface="Times New Roman" pitchFamily="18" charset="0"/>
              </a:rPr>
              <a:t>yükseltilmiş</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olması  nohutta m</a:t>
            </a:r>
            <a:r>
              <a:rPr kumimoji="0" lang="tr-T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de istenen bitki sayısının 45 ve </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mercimek’de</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320 tane çıkışın olması için </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ekim normunun 16 kg/da olması ve desteklerin bu norm üzerinden hesaplanması. </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a:t>
            </a:r>
            <a:r>
              <a:rPr kumimoji="0" lang="tr-TR"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Kobi</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desteklerinden tohum üretici firmalarının faydalanamaması.</a:t>
            </a: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Tohum üretici firmalarına, Sanayi işletmesi statüsü kazandırılması için girişimlerde bulunulmalı.</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tr-TR" dirty="0">
                <a:latin typeface="Times New Roman" pitchFamily="18" charset="0"/>
                <a:ea typeface="Calibri" pitchFamily="34" charset="0"/>
                <a:cs typeface="Times New Roman" pitchFamily="18" charset="0"/>
              </a:rPr>
              <a:t>3-</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Ticaret borsasında herhangi bir işlem yapılmamasına rağmen % 0.2-0.4 arasındaki kesintilerin yapılması.</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Borsada işlem görmeyen bu ürünlere muafiyetinin sağlanması</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9" name="8 Dikdörtgen"/>
          <p:cNvSpPr/>
          <p:nvPr/>
        </p:nvSpPr>
        <p:spPr>
          <a:xfrm>
            <a:off x="2267744" y="1196752"/>
            <a:ext cx="6048672" cy="792088"/>
          </a:xfrm>
          <a:prstGeom prst="rect">
            <a:avLst/>
          </a:prstGeom>
        </p:spPr>
        <p:txBody>
          <a:bodyPr wrap="square">
            <a:spAutoFit/>
          </a:bodyPr>
          <a:lstStyle/>
          <a:p>
            <a:pPr algn="ctr"/>
            <a:r>
              <a:rPr lang="tr-TR" sz="4400" kern="10" dirty="0">
                <a:ln w="9525">
                  <a:solidFill>
                    <a:schemeClr val="tx1"/>
                  </a:solidFill>
                  <a:round/>
                  <a:headEnd/>
                  <a:tailEnd/>
                </a:ln>
                <a:solidFill>
                  <a:srgbClr val="996600"/>
                </a:solidFill>
                <a:latin typeface="Times New Roman" pitchFamily="18" charset="0"/>
                <a:ea typeface="Tahoma"/>
                <a:cs typeface="Times New Roman" pitchFamily="18" charset="0"/>
              </a:rPr>
              <a:t>   TEŞEKKÜRLER</a:t>
            </a:r>
          </a:p>
        </p:txBody>
      </p:sp>
      <p:sp>
        <p:nvSpPr>
          <p:cNvPr id="12289" name="Rectangle 1"/>
          <p:cNvSpPr>
            <a:spLocks noChangeArrowheads="1"/>
          </p:cNvSpPr>
          <p:nvPr/>
        </p:nvSpPr>
        <p:spPr bwMode="auto">
          <a:xfrm>
            <a:off x="1835696" y="1393021"/>
            <a:ext cx="7308304"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tr-TR" sz="1600" b="1" i="0" u="none" strike="noStrike" cap="none" normalizeH="0" baseline="0" dirty="0">
                <a:ln>
                  <a:noFill/>
                </a:ln>
                <a:solidFill>
                  <a:schemeClr val="tx1"/>
                </a:solidFill>
                <a:effectLst/>
                <a:latin typeface="Arial" pitchFamily="34" charset="0"/>
                <a:ea typeface="Calibri" pitchFamily="34" charset="0"/>
                <a:cs typeface="Arial" pitchFamily="34" charset="0"/>
              </a:rPr>
              <a:t> </a:t>
            </a:r>
          </a:p>
          <a:p>
            <a:pPr lvl="0" algn="ctr" eaLnBrk="0" fontAlgn="base" hangingPunct="0">
              <a:spcBef>
                <a:spcPct val="0"/>
              </a:spcBef>
              <a:spcAft>
                <a:spcPct val="0"/>
              </a:spcAft>
            </a:pPr>
            <a:endParaRPr lang="tr-TR" sz="1600" b="1" dirty="0">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BAŞKAN </a:t>
            </a:r>
            <a:endParaRPr lang="tr-TR" dirty="0">
              <a:latin typeface="Times New Roman" pitchFamily="18" charset="0"/>
              <a:cs typeface="Times New Roman" pitchFamily="18" charset="0"/>
            </a:endParaRPr>
          </a:p>
          <a:p>
            <a:pPr lvl="0" algn="ctr"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ERCAN BEŞER: DOĞA ZİRAAT VE ÇEVRE TAS.TİC LTD.ŞTİ</a:t>
            </a:r>
            <a:endParaRPr lang="tr-TR" dirty="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BAŞKAN YARDIMCISI</a:t>
            </a: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ELİF UÇAR: ORHAS TOHUMCULUK</a:t>
            </a: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ÜYELER</a:t>
            </a: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FARUK AVŞAR: </a:t>
            </a:r>
            <a:r>
              <a:rPr lang="tr-TR" sz="1600" b="1" dirty="0">
                <a:latin typeface="Times New Roman" pitchFamily="18" charset="0"/>
                <a:ea typeface="Calibri" pitchFamily="34" charset="0"/>
                <a:cs typeface="Times New Roman" pitchFamily="18" charset="0"/>
              </a:rPr>
              <a:t>AVS</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TOHUM</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MEHMET ALİ SAĞIR:SEFA-MERVE TUR.TİC. LTD.ŞTİ.</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SUAT SAĞIR:AGROSAĞ TOHUM</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MEHMET SALİH SAĞIR: ARGRUP TARIM LTD.ŞTİ.</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600" b="1" dirty="0">
                <a:latin typeface="Times New Roman" pitchFamily="18" charset="0"/>
                <a:ea typeface="Calibri" pitchFamily="34" charset="0"/>
                <a:cs typeface="Times New Roman" pitchFamily="18" charset="0"/>
              </a:rPr>
              <a:t>ZEYNEP DOĞAN</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YAĞSAR TARIM LTD.ŞTİ.</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ALİ TOY: AKDENİZ LAB.SİS. TUR.ÜRT. LTD.ŞTİ.</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FERHAT PAYDAŞ: NEWAGRO TOHUMCULUK TAR. ÜRT.LTD.ŞTİ.</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MEHMET SAİT GÜNTEKİN:AVŞİN TOHUMCULUK</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NİHAT DEVRİM ÇELİK: MEYA TOHUM</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MEHMET ALİ SAKMANLI: ALFA TOHUM</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MEHMET EKİNCİ: CASO TOHUM</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AHMET GÜRELİ:BİR-KAR TOHUMCULUK</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SELAMİ EREN:BİR-KAR TARIM,</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21505" name="Rectangle 1"/>
          <p:cNvSpPr>
            <a:spLocks noChangeArrowheads="1"/>
          </p:cNvSpPr>
          <p:nvPr/>
        </p:nvSpPr>
        <p:spPr bwMode="auto">
          <a:xfrm>
            <a:off x="1763688" y="1324748"/>
            <a:ext cx="738031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b="1" dirty="0">
                <a:latin typeface="Times New Roman" pitchFamily="18" charset="0"/>
                <a:cs typeface="Times New Roman" pitchFamily="18" charset="0"/>
              </a:rPr>
              <a:t>YEMEKLİK BAKLAGİL TOHUMLUK SEKTÖRÜNÜN DURUMU</a:t>
            </a:r>
            <a:endParaRPr kumimoji="0" lang="tr-TR" b="0" i="0" u="none" strike="noStrike" cap="none" normalizeH="0" baseline="0" dirty="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1835696" y="1365297"/>
            <a:ext cx="676875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Yemeklik tane baklagiller; mercimek, nohut, fasulye, bezelye, bakla ve börülce olup ülkemiz için ekiliş alanı bakımından sırasıyla nohut, mercimek ve fasulye önem arz etmektedir.</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Baklagiller</a:t>
            </a:r>
            <a:r>
              <a:rPr kumimoji="0" lang="tr-TR" sz="16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tr-TR" sz="1600" b="1" i="0" u="none" strike="noStrike" cap="none" normalizeH="0" dirty="0">
                <a:ln>
                  <a:noFill/>
                </a:ln>
                <a:solidFill>
                  <a:schemeClr val="tx1"/>
                </a:solidFill>
                <a:effectLst/>
                <a:latin typeface="Times New Roman" pitchFamily="18" charset="0"/>
                <a:ea typeface="Calibri" pitchFamily="34" charset="0"/>
                <a:cs typeface="Times New Roman" pitchFamily="18" charset="0"/>
              </a:rPr>
              <a:t>kendine döllenen üreme </a:t>
            </a:r>
            <a:r>
              <a:rPr kumimoji="0" lang="tr-TR" sz="1600" b="0" i="0" u="none" strike="noStrike" cap="none" normalizeH="0" dirty="0">
                <a:ln>
                  <a:noFill/>
                </a:ln>
                <a:solidFill>
                  <a:schemeClr val="tx1"/>
                </a:solidFill>
                <a:effectLst/>
                <a:latin typeface="Times New Roman" pitchFamily="18" charset="0"/>
                <a:ea typeface="Calibri" pitchFamily="34" charset="0"/>
                <a:cs typeface="Times New Roman" pitchFamily="18" charset="0"/>
              </a:rPr>
              <a:t>morfolojisine sahip bitkiler olduğu için</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çiftçilerimizin ihtiyaç </a:t>
            </a:r>
            <a:r>
              <a:rPr lang="tr-TR" sz="1600" dirty="0">
                <a:latin typeface="Times New Roman" pitchFamily="18" charset="0"/>
                <a:ea typeface="Calibri" pitchFamily="34" charset="0"/>
                <a:cs typeface="Times New Roman" pitchFamily="18" charset="0"/>
              </a:rPr>
              <a:t>duyduğu </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tohumu;</a:t>
            </a:r>
          </a:p>
          <a:p>
            <a:pPr marL="0" marR="0" lvl="0" indent="449263" algn="just" defTabSz="914400" rtl="0" eaLnBrk="1" fontAlgn="base" latinLnBrk="0" hangingPunct="1">
              <a:lnSpc>
                <a:spcPct val="100000"/>
              </a:lnSpc>
              <a:spcBef>
                <a:spcPct val="0"/>
              </a:spcBef>
              <a:spcAft>
                <a:spcPct val="0"/>
              </a:spcAft>
              <a:buClrTx/>
              <a:buSzTx/>
              <a:buFontTx/>
              <a:buNone/>
              <a:tabLst/>
            </a:pPr>
            <a:r>
              <a:rPr lang="tr-TR" sz="1600" b="1" dirty="0">
                <a:latin typeface="Times New Roman" pitchFamily="18" charset="0"/>
                <a:ea typeface="Calibri" pitchFamily="34" charset="0"/>
                <a:cs typeface="Times New Roman" pitchFamily="18" charset="0"/>
              </a:rPr>
              <a:t>1-</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Kendi üretiminden, </a:t>
            </a:r>
          </a:p>
          <a:p>
            <a:pPr marL="0" marR="0" lvl="0" indent="449263" algn="just" defTabSz="914400" rtl="0" eaLnBrk="1" fontAlgn="base" latinLnBrk="0" hangingPunct="1">
              <a:lnSpc>
                <a:spcPct val="100000"/>
              </a:lnSpc>
              <a:spcBef>
                <a:spcPct val="0"/>
              </a:spcBef>
              <a:spcAft>
                <a:spcPct val="0"/>
              </a:spcAft>
              <a:buClrTx/>
              <a:buSzTx/>
              <a:buFontTx/>
              <a:buNone/>
              <a:tabLst/>
            </a:pPr>
            <a:r>
              <a:rPr lang="tr-TR" sz="1600" b="1" dirty="0">
                <a:latin typeface="Times New Roman" pitchFamily="18" charset="0"/>
                <a:ea typeface="Calibri" pitchFamily="34" charset="0"/>
                <a:cs typeface="Times New Roman" pitchFamily="18" charset="0"/>
              </a:rPr>
              <a:t>2- </a:t>
            </a:r>
            <a:r>
              <a:rPr lang="tr-TR" sz="1600" dirty="0">
                <a:latin typeface="Times New Roman" pitchFamily="18" charset="0"/>
                <a:ea typeface="Calibri" pitchFamily="34" charset="0"/>
                <a:cs typeface="Times New Roman" pitchFamily="18" charset="0"/>
              </a:rPr>
              <a:t>K</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omşusundan, </a:t>
            </a:r>
          </a:p>
          <a:p>
            <a:pPr marL="0" marR="0" lvl="0" indent="449263" algn="just" defTabSz="914400" rtl="0" eaLnBrk="1" fontAlgn="base" latinLnBrk="0" hangingPunct="1">
              <a:lnSpc>
                <a:spcPct val="100000"/>
              </a:lnSpc>
              <a:spcBef>
                <a:spcPct val="0"/>
              </a:spcBef>
              <a:spcAft>
                <a:spcPct val="0"/>
              </a:spcAft>
              <a:buClrTx/>
              <a:buSzTx/>
              <a:buFontTx/>
              <a:buNone/>
              <a:tabLst/>
            </a:pPr>
            <a:r>
              <a:rPr lang="tr-TR" sz="1600" b="1" dirty="0">
                <a:latin typeface="Times New Roman" pitchFamily="18" charset="0"/>
                <a:ea typeface="Calibri" pitchFamily="34" charset="0"/>
                <a:cs typeface="Times New Roman" pitchFamily="18" charset="0"/>
              </a:rPr>
              <a:t>3- </a:t>
            </a:r>
            <a:r>
              <a:rPr lang="tr-TR" sz="1600" dirty="0">
                <a:latin typeface="Times New Roman" pitchFamily="18" charset="0"/>
                <a:ea typeface="Calibri" pitchFamily="34" charset="0"/>
                <a:cs typeface="Times New Roman" pitchFamily="18" charset="0"/>
              </a:rPr>
              <a:t>G</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ıda amaçlı olarak satılan yerlerden</a:t>
            </a:r>
            <a:r>
              <a:rPr lang="tr-TR" sz="1600" dirty="0">
                <a:latin typeface="Times New Roman" pitchFamily="18" charset="0"/>
                <a:ea typeface="Calibri" pitchFamily="34" charset="0"/>
                <a:cs typeface="Times New Roman" pitchFamily="18" charset="0"/>
              </a:rPr>
              <a:t>.</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lang="tr-TR" sz="1600"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4- </a:t>
            </a:r>
            <a:r>
              <a:rPr lang="tr-TR" sz="1600" dirty="0">
                <a:latin typeface="Times New Roman" pitchFamily="18" charset="0"/>
                <a:ea typeface="Calibri" pitchFamily="34" charset="0"/>
                <a:cs typeface="Times New Roman" pitchFamily="18" charset="0"/>
              </a:rPr>
              <a:t>Y</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urtdışından  ithal edilen ürünü</a:t>
            </a:r>
            <a:r>
              <a:rPr kumimoji="0" lang="tr-TR" sz="16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p>
          <a:p>
            <a:pPr indent="449263" algn="just" fontAlgn="base">
              <a:spcBef>
                <a:spcPct val="0"/>
              </a:spcBef>
              <a:spcAft>
                <a:spcPct val="0"/>
              </a:spcAf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tohumluk olarak kullanmaktadır</a:t>
            </a:r>
            <a:r>
              <a:rPr kumimoji="0" lang="tr-TR" sz="1600" b="0" i="0" u="none" strike="noStrike" cap="none" normalizeH="0" dirty="0">
                <a:ln>
                  <a:noFill/>
                </a:ln>
                <a:solidFill>
                  <a:schemeClr val="tx1"/>
                </a:solidFill>
                <a:effectLst/>
                <a:latin typeface="Times New Roman" pitchFamily="18" charset="0"/>
                <a:ea typeface="Calibri" pitchFamily="34" charset="0"/>
                <a:cs typeface="Times New Roman" pitchFamily="18" charset="0"/>
              </a:rPr>
              <a:t>.</a:t>
            </a:r>
            <a:r>
              <a:rPr lang="tr-TR" sz="1600" dirty="0">
                <a:latin typeface="Times New Roman" pitchFamily="18" charset="0"/>
                <a:ea typeface="Calibri" pitchFamily="34" charset="0"/>
                <a:cs typeface="Times New Roman" pitchFamily="18" charset="0"/>
              </a:rPr>
              <a:t> </a:t>
            </a:r>
          </a:p>
          <a:p>
            <a:pPr indent="449263" algn="just" fontAlgn="base">
              <a:spcBef>
                <a:spcPct val="0"/>
              </a:spcBef>
              <a:spcAft>
                <a:spcPct val="0"/>
              </a:spcAft>
            </a:pPr>
            <a:endParaRPr lang="tr-TR" sz="1600" dirty="0">
              <a:latin typeface="Times New Roman" pitchFamily="18" charset="0"/>
              <a:ea typeface="Calibri" pitchFamily="34" charset="0"/>
              <a:cs typeface="Times New Roman" pitchFamily="18" charset="0"/>
            </a:endParaRPr>
          </a:p>
          <a:p>
            <a:pPr indent="449263" algn="just" fontAlgn="base">
              <a:spcBef>
                <a:spcPct val="0"/>
              </a:spcBef>
              <a:spcAft>
                <a:spcPct val="0"/>
              </a:spcAft>
            </a:pPr>
            <a:r>
              <a:rPr lang="tr-TR" sz="1600" dirty="0">
                <a:latin typeface="Times New Roman" pitchFamily="18" charset="0"/>
                <a:ea typeface="Calibri" pitchFamily="34" charset="0"/>
                <a:cs typeface="Times New Roman" pitchFamily="18" charset="0"/>
              </a:rPr>
              <a:t>Ancak bu şekilde temin edilen tohumlukta sakıncalar oluşmaktadır. Baklagillerde görülen bakteri ve virüs  hastalıkları, çimlenme gücünü kaybetmiş tohumlar ,çeşit farklılıkları gibi.</a:t>
            </a:r>
          </a:p>
          <a:p>
            <a:pPr indent="449263" algn="just" fontAlgn="base">
              <a:spcBef>
                <a:spcPct val="0"/>
              </a:spcBef>
              <a:spcAft>
                <a:spcPct val="0"/>
              </a:spcAft>
            </a:pPr>
            <a:r>
              <a:rPr lang="tr-TR" sz="1600" dirty="0">
                <a:latin typeface="Times New Roman" pitchFamily="18" charset="0"/>
                <a:ea typeface="Calibri" pitchFamily="34" charset="0"/>
                <a:cs typeface="Times New Roman" pitchFamily="18" charset="0"/>
              </a:rPr>
              <a:t>Tüm bu gerekçelere  bakıldığında verimde </a:t>
            </a:r>
            <a:r>
              <a:rPr lang="tr-TR" sz="1600" b="1" dirty="0">
                <a:latin typeface="Times New Roman" pitchFamily="18" charset="0"/>
                <a:ea typeface="Calibri" pitchFamily="34" charset="0"/>
                <a:cs typeface="Times New Roman" pitchFamily="18" charset="0"/>
              </a:rPr>
              <a:t>% 90 </a:t>
            </a:r>
            <a:r>
              <a:rPr lang="tr-TR" sz="1600" dirty="0">
                <a:latin typeface="Times New Roman" pitchFamily="18" charset="0"/>
                <a:ea typeface="Calibri" pitchFamily="34" charset="0"/>
                <a:cs typeface="Times New Roman" pitchFamily="18" charset="0"/>
              </a:rPr>
              <a:t>a varan kayıpları ve kalite standartlarında düşüşler görülebilmektedir. Bu sorunlara engel olmak için </a:t>
            </a:r>
            <a:r>
              <a:rPr lang="tr-TR" b="1" dirty="0">
                <a:latin typeface="Times New Roman" pitchFamily="18" charset="0"/>
                <a:ea typeface="Calibri" pitchFamily="34" charset="0"/>
                <a:cs typeface="Times New Roman" pitchFamily="18" charset="0"/>
              </a:rPr>
              <a:t>sertifikalı tohumla üretimi diyoruz.</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graphicFrame>
        <p:nvGraphicFramePr>
          <p:cNvPr id="9" name="8 Tablo"/>
          <p:cNvGraphicFramePr>
            <a:graphicFrameLocks noGrp="1"/>
          </p:cNvGraphicFramePr>
          <p:nvPr>
            <p:extLst>
              <p:ext uri="{D42A27DB-BD31-4B8C-83A1-F6EECF244321}">
                <p14:modId xmlns:p14="http://schemas.microsoft.com/office/powerpoint/2010/main" val="2331453689"/>
              </p:ext>
            </p:extLst>
          </p:nvPr>
        </p:nvGraphicFramePr>
        <p:xfrm>
          <a:off x="2195735" y="2924947"/>
          <a:ext cx="6768753" cy="3456386"/>
        </p:xfrm>
        <a:graphic>
          <a:graphicData uri="http://schemas.openxmlformats.org/drawingml/2006/table">
            <a:tbl>
              <a:tblPr/>
              <a:tblGrid>
                <a:gridCol w="1156147">
                  <a:extLst>
                    <a:ext uri="{9D8B030D-6E8A-4147-A177-3AD203B41FA5}">
                      <a16:colId xmlns:a16="http://schemas.microsoft.com/office/drawing/2014/main" val="20000"/>
                    </a:ext>
                  </a:extLst>
                </a:gridCol>
                <a:gridCol w="1071725">
                  <a:extLst>
                    <a:ext uri="{9D8B030D-6E8A-4147-A177-3AD203B41FA5}">
                      <a16:colId xmlns:a16="http://schemas.microsoft.com/office/drawing/2014/main" val="20001"/>
                    </a:ext>
                  </a:extLst>
                </a:gridCol>
                <a:gridCol w="1075303">
                  <a:extLst>
                    <a:ext uri="{9D8B030D-6E8A-4147-A177-3AD203B41FA5}">
                      <a16:colId xmlns:a16="http://schemas.microsoft.com/office/drawing/2014/main" val="20002"/>
                    </a:ext>
                  </a:extLst>
                </a:gridCol>
                <a:gridCol w="1194780">
                  <a:extLst>
                    <a:ext uri="{9D8B030D-6E8A-4147-A177-3AD203B41FA5}">
                      <a16:colId xmlns:a16="http://schemas.microsoft.com/office/drawing/2014/main" val="20003"/>
                    </a:ext>
                  </a:extLst>
                </a:gridCol>
                <a:gridCol w="1194780">
                  <a:extLst>
                    <a:ext uri="{9D8B030D-6E8A-4147-A177-3AD203B41FA5}">
                      <a16:colId xmlns:a16="http://schemas.microsoft.com/office/drawing/2014/main" val="20004"/>
                    </a:ext>
                  </a:extLst>
                </a:gridCol>
                <a:gridCol w="1076018">
                  <a:extLst>
                    <a:ext uri="{9D8B030D-6E8A-4147-A177-3AD203B41FA5}">
                      <a16:colId xmlns:a16="http://schemas.microsoft.com/office/drawing/2014/main" val="20005"/>
                    </a:ext>
                  </a:extLst>
                </a:gridCol>
              </a:tblGrid>
              <a:tr h="246885">
                <a:tc gridSpan="2">
                  <a:txBody>
                    <a:bodyPr/>
                    <a:lstStyle/>
                    <a:p>
                      <a:pPr algn="just">
                        <a:lnSpc>
                          <a:spcPct val="115000"/>
                        </a:lnSpc>
                        <a:spcAft>
                          <a:spcPts val="0"/>
                        </a:spcAft>
                      </a:pP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b="1">
                          <a:latin typeface="Times New Roman"/>
                          <a:ea typeface="Calibri"/>
                          <a:cs typeface="Times New Roman"/>
                        </a:rPr>
                        <a:t>MAHSUL ÜRETİMİ</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b="1">
                          <a:latin typeface="Times New Roman"/>
                          <a:ea typeface="Calibri"/>
                          <a:cs typeface="Times New Roman"/>
                        </a:rPr>
                        <a:t>TOHUMLUK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0"/>
                  </a:ext>
                </a:extLst>
              </a:tr>
              <a:tr h="987536">
                <a:tc>
                  <a:txBody>
                    <a:bodyPr/>
                    <a:lstStyle/>
                    <a:p>
                      <a:pPr algn="just">
                        <a:lnSpc>
                          <a:spcPct val="115000"/>
                        </a:lnSpc>
                        <a:spcAft>
                          <a:spcPts val="0"/>
                        </a:spcAft>
                      </a:pP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100">
                        <a:latin typeface="Calibri"/>
                        <a:ea typeface="Calibri"/>
                        <a:cs typeface="Times New Roman"/>
                      </a:endParaRPr>
                    </a:p>
                    <a:p>
                      <a:pPr algn="ctr">
                        <a:lnSpc>
                          <a:spcPct val="115000"/>
                        </a:lnSpc>
                        <a:spcAft>
                          <a:spcPts val="0"/>
                        </a:spcAft>
                      </a:pPr>
                      <a:r>
                        <a:rPr lang="tr-TR" sz="1200" b="1">
                          <a:latin typeface="Times New Roman"/>
                          <a:ea typeface="Calibri"/>
                          <a:cs typeface="Times New Roman"/>
                        </a:rPr>
                        <a:t>YILLAR</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100" dirty="0">
                        <a:latin typeface="Calibri"/>
                        <a:ea typeface="Calibri"/>
                        <a:cs typeface="Times New Roman"/>
                      </a:endParaRPr>
                    </a:p>
                    <a:p>
                      <a:pPr algn="ctr">
                        <a:lnSpc>
                          <a:spcPct val="115000"/>
                        </a:lnSpc>
                        <a:spcAft>
                          <a:spcPts val="0"/>
                        </a:spcAft>
                      </a:pPr>
                      <a:r>
                        <a:rPr lang="tr-TR" sz="1200" b="1">
                          <a:latin typeface="Times New Roman"/>
                          <a:ea typeface="Calibri"/>
                          <a:cs typeface="Times New Roman"/>
                        </a:rPr>
                        <a:t>Ekilen Alan    </a:t>
                      </a:r>
                      <a:r>
                        <a:rPr lang="tr-TR" sz="1200" b="1" dirty="0">
                          <a:latin typeface="Times New Roman"/>
                          <a:ea typeface="Calibri"/>
                          <a:cs typeface="Times New Roman"/>
                        </a:rPr>
                        <a:t>( Hektar)</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100">
                        <a:latin typeface="Calibri"/>
                        <a:ea typeface="Calibri"/>
                        <a:cs typeface="Times New Roman"/>
                      </a:endParaRPr>
                    </a:p>
                    <a:p>
                      <a:pPr algn="ctr">
                        <a:lnSpc>
                          <a:spcPct val="115000"/>
                        </a:lnSpc>
                        <a:spcAft>
                          <a:spcPts val="0"/>
                        </a:spcAft>
                      </a:pPr>
                      <a:r>
                        <a:rPr lang="tr-TR" sz="1200" b="1">
                          <a:latin typeface="Times New Roman"/>
                          <a:ea typeface="Calibri"/>
                          <a:cs typeface="Times New Roman"/>
                        </a:rPr>
                        <a:t>Üretim</a:t>
                      </a:r>
                      <a:endParaRPr lang="tr-TR" sz="1100">
                        <a:latin typeface="Calibri"/>
                        <a:ea typeface="Calibri"/>
                        <a:cs typeface="Times New Roman"/>
                      </a:endParaRPr>
                    </a:p>
                    <a:p>
                      <a:pPr algn="ctr">
                        <a:lnSpc>
                          <a:spcPct val="115000"/>
                        </a:lnSpc>
                        <a:spcAft>
                          <a:spcPts val="0"/>
                        </a:spcAft>
                      </a:pPr>
                      <a:r>
                        <a:rPr lang="tr-TR" sz="1200" b="1">
                          <a:latin typeface="Times New Roman"/>
                          <a:ea typeface="Calibri"/>
                          <a:cs typeface="Times New Roman"/>
                        </a:rPr>
                        <a:t>(Ton)</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Toplam Tohumluk  İhtiyacı (Ton)</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100">
                        <a:latin typeface="Calibri"/>
                        <a:ea typeface="Calibri"/>
                        <a:cs typeface="Times New Roman"/>
                      </a:endParaRPr>
                    </a:p>
                    <a:p>
                      <a:pPr algn="ctr">
                        <a:lnSpc>
                          <a:spcPct val="115000"/>
                        </a:lnSpc>
                        <a:spcAft>
                          <a:spcPts val="0"/>
                        </a:spcAft>
                      </a:pPr>
                      <a:r>
                        <a:rPr lang="tr-TR" sz="1200" b="1">
                          <a:latin typeface="Times New Roman"/>
                          <a:ea typeface="Calibri"/>
                          <a:cs typeface="Times New Roman"/>
                        </a:rPr>
                        <a:t>Üretim</a:t>
                      </a:r>
                      <a:endParaRPr lang="tr-TR" sz="1100">
                        <a:latin typeface="Calibri"/>
                        <a:ea typeface="Calibri"/>
                        <a:cs typeface="Times New Roman"/>
                      </a:endParaRPr>
                    </a:p>
                    <a:p>
                      <a:pPr algn="ctr">
                        <a:lnSpc>
                          <a:spcPct val="115000"/>
                        </a:lnSpc>
                        <a:spcAft>
                          <a:spcPts val="0"/>
                        </a:spcAft>
                      </a:pPr>
                      <a:r>
                        <a:rPr lang="tr-TR" sz="1200" b="1">
                          <a:latin typeface="Times New Roman"/>
                          <a:ea typeface="Calibri"/>
                          <a:cs typeface="Times New Roman"/>
                        </a:rPr>
                        <a:t>(Ton)</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6885">
                <a:tc rowSpan="3">
                  <a:txBody>
                    <a:bodyPr/>
                    <a:lstStyle/>
                    <a:p>
                      <a:pPr algn="just">
                        <a:lnSpc>
                          <a:spcPct val="115000"/>
                        </a:lnSpc>
                        <a:spcAft>
                          <a:spcPts val="0"/>
                        </a:spcAft>
                      </a:pPr>
                      <a:endParaRPr lang="tr-TR" sz="1100">
                        <a:latin typeface="Calibri"/>
                        <a:ea typeface="Calibri"/>
                        <a:cs typeface="Times New Roman"/>
                      </a:endParaRPr>
                    </a:p>
                    <a:p>
                      <a:pPr algn="just">
                        <a:lnSpc>
                          <a:spcPct val="115000"/>
                        </a:lnSpc>
                        <a:spcAft>
                          <a:spcPts val="0"/>
                        </a:spcAft>
                      </a:pPr>
                      <a:r>
                        <a:rPr lang="tr-TR" sz="1200" b="1">
                          <a:latin typeface="Times New Roman"/>
                          <a:ea typeface="Calibri"/>
                          <a:cs typeface="Times New Roman"/>
                        </a:rPr>
                        <a:t>NOHUT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2013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Calibri"/>
                          <a:cs typeface="Times New Roman"/>
                        </a:rPr>
                        <a:t>423.570</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506.000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55.120*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1.603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6885">
                <a:tc vMerge="1">
                  <a:txBody>
                    <a:bodyPr/>
                    <a:lstStyle/>
                    <a:p>
                      <a:endParaRPr lang="tr-TR"/>
                    </a:p>
                  </a:txBody>
                  <a:tcPr/>
                </a:tc>
                <a:tc>
                  <a:txBody>
                    <a:bodyPr/>
                    <a:lstStyle/>
                    <a:p>
                      <a:pPr algn="ctr">
                        <a:lnSpc>
                          <a:spcPct val="115000"/>
                        </a:lnSpc>
                        <a:spcAft>
                          <a:spcPts val="0"/>
                        </a:spcAft>
                      </a:pPr>
                      <a:r>
                        <a:rPr lang="tr-TR" sz="1200" b="1">
                          <a:latin typeface="Times New Roman"/>
                          <a:ea typeface="Calibri"/>
                          <a:cs typeface="Times New Roman"/>
                        </a:rPr>
                        <a:t>2014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388.517</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450.000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50.440*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1.726</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6885">
                <a:tc vMerge="1">
                  <a:txBody>
                    <a:bodyPr/>
                    <a:lstStyle/>
                    <a:p>
                      <a:endParaRPr lang="tr-TR"/>
                    </a:p>
                  </a:txBody>
                  <a:tcPr/>
                </a:tc>
                <a:tc>
                  <a:txBody>
                    <a:bodyPr/>
                    <a:lstStyle/>
                    <a:p>
                      <a:pPr algn="ctr">
                        <a:lnSpc>
                          <a:spcPct val="115000"/>
                        </a:lnSpc>
                        <a:spcAft>
                          <a:spcPts val="0"/>
                        </a:spcAft>
                      </a:pPr>
                      <a:r>
                        <a:rPr lang="tr-TR" sz="1200" b="1">
                          <a:latin typeface="Times New Roman"/>
                          <a:ea typeface="Calibri"/>
                          <a:cs typeface="Times New Roman"/>
                        </a:rPr>
                        <a:t>2015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359.304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460.000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46.773*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2.305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6885">
                <a:tc rowSpan="3">
                  <a:txBody>
                    <a:bodyPr/>
                    <a:lstStyle/>
                    <a:p>
                      <a:pPr algn="just">
                        <a:lnSpc>
                          <a:spcPct val="115000"/>
                        </a:lnSpc>
                        <a:spcAft>
                          <a:spcPts val="0"/>
                        </a:spcAft>
                      </a:pPr>
                      <a:endParaRPr lang="tr-TR" sz="1100">
                        <a:latin typeface="Calibri"/>
                        <a:ea typeface="Calibri"/>
                        <a:cs typeface="Times New Roman"/>
                      </a:endParaRPr>
                    </a:p>
                    <a:p>
                      <a:pPr algn="just">
                        <a:lnSpc>
                          <a:spcPct val="115000"/>
                        </a:lnSpc>
                        <a:spcAft>
                          <a:spcPts val="0"/>
                        </a:spcAft>
                      </a:pPr>
                      <a:r>
                        <a:rPr lang="tr-TR" sz="1200" b="1">
                          <a:latin typeface="Times New Roman"/>
                          <a:ea typeface="Calibri"/>
                          <a:cs typeface="Times New Roman"/>
                        </a:rPr>
                        <a:t>MERCİMEK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2013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281.783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417.256</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36.533*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2.078</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6885">
                <a:tc vMerge="1">
                  <a:txBody>
                    <a:bodyPr/>
                    <a:lstStyle/>
                    <a:p>
                      <a:endParaRPr lang="tr-TR"/>
                    </a:p>
                  </a:txBody>
                  <a:tcPr/>
                </a:tc>
                <a:tc>
                  <a:txBody>
                    <a:bodyPr/>
                    <a:lstStyle/>
                    <a:p>
                      <a:pPr algn="ctr">
                        <a:lnSpc>
                          <a:spcPct val="115000"/>
                        </a:lnSpc>
                        <a:spcAft>
                          <a:spcPts val="0"/>
                        </a:spcAft>
                      </a:pPr>
                      <a:r>
                        <a:rPr lang="tr-TR" sz="1200" b="1">
                          <a:latin typeface="Times New Roman"/>
                          <a:ea typeface="Calibri"/>
                          <a:cs typeface="Times New Roman"/>
                        </a:rPr>
                        <a:t>2014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249.497</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345.269</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Calibri"/>
                          <a:cs typeface="Times New Roman"/>
                        </a:rPr>
                        <a:t>32.372*</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solidFill>
                            <a:srgbClr val="FF0000"/>
                          </a:solidFill>
                          <a:latin typeface="Times New Roman"/>
                          <a:ea typeface="Calibri"/>
                          <a:cs typeface="Times New Roman"/>
                        </a:rPr>
                        <a:t>305</a:t>
                      </a:r>
                      <a:endParaRPr lang="tr-TR" sz="1100"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6885">
                <a:tc vMerge="1">
                  <a:txBody>
                    <a:bodyPr/>
                    <a:lstStyle/>
                    <a:p>
                      <a:endParaRPr lang="tr-TR"/>
                    </a:p>
                  </a:txBody>
                  <a:tcPr/>
                </a:tc>
                <a:tc>
                  <a:txBody>
                    <a:bodyPr/>
                    <a:lstStyle/>
                    <a:p>
                      <a:pPr algn="ctr">
                        <a:lnSpc>
                          <a:spcPct val="115000"/>
                        </a:lnSpc>
                        <a:spcAft>
                          <a:spcPts val="0"/>
                        </a:spcAft>
                      </a:pPr>
                      <a:r>
                        <a:rPr lang="tr-TR" sz="1200" b="1">
                          <a:latin typeface="Times New Roman"/>
                          <a:ea typeface="Calibri"/>
                          <a:cs typeface="Times New Roman"/>
                        </a:rPr>
                        <a:t>2015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223.710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360.152</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29.082*</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1.140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6885">
                <a:tc rowSpan="3">
                  <a:txBody>
                    <a:bodyPr/>
                    <a:lstStyle/>
                    <a:p>
                      <a:pPr>
                        <a:lnSpc>
                          <a:spcPct val="115000"/>
                        </a:lnSpc>
                        <a:spcAft>
                          <a:spcPts val="0"/>
                        </a:spcAft>
                      </a:pPr>
                      <a:r>
                        <a:rPr lang="tr-TR" sz="1200" b="1">
                          <a:latin typeface="Times New Roman"/>
                          <a:ea typeface="Calibri"/>
                          <a:cs typeface="Times New Roman"/>
                        </a:rPr>
                        <a:t>KURU</a:t>
                      </a:r>
                      <a:endParaRPr lang="tr-TR" sz="1100">
                        <a:latin typeface="Calibri"/>
                        <a:ea typeface="Calibri"/>
                        <a:cs typeface="Times New Roman"/>
                      </a:endParaRPr>
                    </a:p>
                    <a:p>
                      <a:pPr algn="just">
                        <a:lnSpc>
                          <a:spcPct val="115000"/>
                        </a:lnSpc>
                        <a:spcAft>
                          <a:spcPts val="0"/>
                        </a:spcAft>
                      </a:pPr>
                      <a:r>
                        <a:rPr lang="tr-TR" sz="1200" b="1">
                          <a:latin typeface="Times New Roman"/>
                          <a:ea typeface="Calibri"/>
                          <a:cs typeface="Times New Roman"/>
                        </a:rPr>
                        <a:t>FASULYE</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2013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84.730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195.568</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8.473**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54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6885">
                <a:tc vMerge="1">
                  <a:txBody>
                    <a:bodyPr/>
                    <a:lstStyle/>
                    <a:p>
                      <a:endParaRPr lang="tr-TR"/>
                    </a:p>
                  </a:txBody>
                  <a:tcPr/>
                </a:tc>
                <a:tc>
                  <a:txBody>
                    <a:bodyPr/>
                    <a:lstStyle/>
                    <a:p>
                      <a:pPr algn="ctr">
                        <a:lnSpc>
                          <a:spcPct val="115000"/>
                        </a:lnSpc>
                        <a:spcAft>
                          <a:spcPts val="0"/>
                        </a:spcAft>
                      </a:pPr>
                      <a:r>
                        <a:rPr lang="tr-TR" sz="1200" b="1">
                          <a:latin typeface="Times New Roman"/>
                          <a:ea typeface="Calibri"/>
                          <a:cs typeface="Times New Roman"/>
                        </a:rPr>
                        <a:t>2014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91.110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215.326</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9.110**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44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6885">
                <a:tc vMerge="1">
                  <a:txBody>
                    <a:bodyPr/>
                    <a:lstStyle/>
                    <a:p>
                      <a:endParaRPr lang="tr-TR"/>
                    </a:p>
                  </a:txBody>
                  <a:tcPr/>
                </a:tc>
                <a:tc>
                  <a:txBody>
                    <a:bodyPr/>
                    <a:lstStyle/>
                    <a:p>
                      <a:pPr algn="ctr">
                        <a:lnSpc>
                          <a:spcPct val="115000"/>
                        </a:lnSpc>
                        <a:spcAft>
                          <a:spcPts val="0"/>
                        </a:spcAft>
                      </a:pPr>
                      <a:r>
                        <a:rPr lang="tr-TR" sz="1200" b="1">
                          <a:latin typeface="Times New Roman"/>
                          <a:ea typeface="Calibri"/>
                          <a:cs typeface="Times New Roman"/>
                        </a:rPr>
                        <a:t>2015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93.584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235.243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Calibri"/>
                          <a:cs typeface="Times New Roman"/>
                        </a:rPr>
                        <a:t>9.358**</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Calibri"/>
                          <a:cs typeface="Times New Roman"/>
                        </a:rPr>
                        <a:t>109</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4098" name="Rectangle 2"/>
          <p:cNvSpPr>
            <a:spLocks noChangeArrowheads="1"/>
          </p:cNvSpPr>
          <p:nvPr/>
        </p:nvSpPr>
        <p:spPr bwMode="auto">
          <a:xfrm>
            <a:off x="1907704" y="1074088"/>
            <a:ext cx="705678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Aşağıdaki tablo’dan  görüleceği gibi sertifikalı tohum üretimi 3 yılda bir yenilemeye göre  tohumluk ihtiyacının, nohutta </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11 </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ini, mercimekte </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9</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unu ve kuru fasulye’de ise </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5</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ini karşılayabilecek durumdayız.</a:t>
            </a:r>
            <a:endParaRPr kumimoji="0" lang="tr-TR" b="0" i="0" u="none" strike="noStrike" cap="none" normalizeH="0" baseline="0" dirty="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a:off x="1740341" y="6394045"/>
            <a:ext cx="720307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(TÜİK)*Nohut ve mercimekte ekim normu 13 kg/ da, **Fasulye’de 10 kg/ da olarak hesaplanmıştır.</a:t>
            </a:r>
            <a:endParaRPr kumimoji="0" lang="tr-TR" sz="1200" b="1" i="0" u="none" strike="noStrike" cap="none" normalizeH="0" baseline="0" dirty="0">
              <a:ln>
                <a:noFill/>
              </a:ln>
              <a:solidFill>
                <a:schemeClr val="tx1"/>
              </a:solidFill>
              <a:effectLst/>
              <a:latin typeface="Arial" pitchFamily="34" charset="0"/>
              <a:cs typeface="Arial" pitchFamily="34" charset="0"/>
            </a:endParaRPr>
          </a:p>
        </p:txBody>
      </p:sp>
      <p:sp>
        <p:nvSpPr>
          <p:cNvPr id="4100" name="Rectangle 4"/>
          <p:cNvSpPr>
            <a:spLocks noChangeArrowheads="1"/>
          </p:cNvSpPr>
          <p:nvPr/>
        </p:nvSpPr>
        <p:spPr bwMode="auto">
          <a:xfrm>
            <a:off x="0" y="2699819"/>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5121" name="Rectangle 1"/>
          <p:cNvSpPr>
            <a:spLocks noChangeArrowheads="1"/>
          </p:cNvSpPr>
          <p:nvPr/>
        </p:nvSpPr>
        <p:spPr bwMode="auto">
          <a:xfrm>
            <a:off x="1835696" y="368080"/>
            <a:ext cx="712879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AR-GE ÇALIŞMALARI</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indent="449263" algn="just" eaLnBrk="0" fontAlgn="base" hangingPunct="0">
              <a:spcBef>
                <a:spcPct val="0"/>
              </a:spcBef>
              <a:spcAft>
                <a:spcPct val="0"/>
              </a:spcAf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Günümüze kadar tescil ettirilen çeşit sayısı sırasıyla; nohutta 32,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kurufasulye’de</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29</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mercimekte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21</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börülcede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4</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ve baklada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olup tescil ettirilen bu çeşitlerin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72 t</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anesi kamu tarafından ,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12</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tanesi özel şirket ve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tanesi de üniversite tarafından yapılmıştır. Ancak bu çeşitlerin çok az bir kısmı geniş üretim alanına yayılabilmiştir.</a:t>
            </a:r>
          </a:p>
          <a:p>
            <a:pPr indent="449263" algn="just" eaLnBrk="0" fontAlgn="base" hangingPunct="0">
              <a:spcBef>
                <a:spcPct val="0"/>
              </a:spcBef>
              <a:spcAft>
                <a:spcPct val="0"/>
              </a:spcAft>
            </a:pPr>
            <a:r>
              <a:rPr lang="tr-TR" sz="1600" dirty="0">
                <a:latin typeface="Times New Roman" pitchFamily="18" charset="0"/>
                <a:cs typeface="Times New Roman" pitchFamily="18" charset="0"/>
              </a:rPr>
              <a:t> Son yıllarda araştırmacı kuruluş yetkisi alan firmalarımızın sayısı artmış ve Ar-Ge çalışmalarına hız kazandırılmıştır.Ancak öz sermaye yetersizliği , teknik elaman (</a:t>
            </a:r>
            <a:r>
              <a:rPr lang="tr-TR" sz="1600" b="1" dirty="0">
                <a:latin typeface="Times New Roman" pitchFamily="18" charset="0"/>
                <a:cs typeface="Times New Roman" pitchFamily="18" charset="0"/>
              </a:rPr>
              <a:t>ıslahçı)</a:t>
            </a:r>
            <a:r>
              <a:rPr lang="tr-TR" sz="1600" dirty="0">
                <a:latin typeface="Times New Roman" pitchFamily="18" charset="0"/>
                <a:cs typeface="Times New Roman" pitchFamily="18" charset="0"/>
              </a:rPr>
              <a:t> yetersizliği,  TAGEM tarafından geliştirilen genetik materyallerin bedellerinin çok yüksek olması, </a:t>
            </a:r>
            <a:r>
              <a:rPr lang="tr-TR" sz="1600" dirty="0" err="1">
                <a:latin typeface="Times New Roman" pitchFamily="18" charset="0"/>
                <a:cs typeface="Times New Roman" pitchFamily="18" charset="0"/>
              </a:rPr>
              <a:t>Cımmyt</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Icarda’nın</a:t>
            </a:r>
            <a:r>
              <a:rPr lang="tr-TR" sz="1600" dirty="0">
                <a:latin typeface="Times New Roman" pitchFamily="18" charset="0"/>
                <a:cs typeface="Times New Roman" pitchFamily="18" charset="0"/>
              </a:rPr>
              <a:t> ileri bir tarihte kapanacak olması gibi sorunlar Ar-Ge yapmayı zorlaştırmaktadır.</a:t>
            </a:r>
          </a:p>
          <a:p>
            <a:pPr indent="449263" algn="just" eaLnBrk="0" fontAlgn="base" hangingPunct="0">
              <a:spcBef>
                <a:spcPct val="0"/>
              </a:spcBef>
              <a:spcAft>
                <a:spcPct val="0"/>
              </a:spcAft>
            </a:pPr>
            <a:endParaRPr lang="tr-TR" sz="1600" dirty="0">
              <a:latin typeface="Times New Roman" pitchFamily="18" charset="0"/>
              <a:cs typeface="Times New Roman" pitchFamily="18" charset="0"/>
            </a:endParaRPr>
          </a:p>
          <a:p>
            <a:pPr indent="449263" algn="just" eaLnBrk="0" fontAlgn="base" hangingPunct="0">
              <a:spcBef>
                <a:spcPct val="0"/>
              </a:spcBef>
              <a:spcAft>
                <a:spcPct val="0"/>
              </a:spcAft>
            </a:pPr>
            <a:r>
              <a:rPr lang="tr-TR" sz="1600" b="1" dirty="0">
                <a:latin typeface="Times New Roman" pitchFamily="18" charset="0"/>
                <a:cs typeface="Times New Roman" pitchFamily="18" charset="0"/>
              </a:rPr>
              <a:t>Çözüm Önerisi:</a:t>
            </a:r>
            <a:r>
              <a:rPr lang="tr-TR" sz="1600" dirty="0">
                <a:latin typeface="Times New Roman" pitchFamily="18" charset="0"/>
                <a:cs typeface="Times New Roman" pitchFamily="18" charset="0"/>
              </a:rPr>
              <a:t> Ar-Ge yatırımları için alınacak alet ve makinalara KDV  ve vergi muafiyetinin sağlanması,  araştırma kuruluşlarının teknik altyapısından ve yetişmiş ıslahçılarından destek alabilmek; TAGEM genel müdürlüğü ile görüşülerek çeşit adayı olabilecek hatların tohum firmalarına verilmesi için prosedürlerin kolaylaştırılması.</a:t>
            </a:r>
          </a:p>
          <a:p>
            <a:pPr indent="449263" algn="just" eaLnBrk="0" fontAlgn="base" hangingPunct="0">
              <a:spcBef>
                <a:spcPct val="0"/>
              </a:spcBef>
              <a:spcAft>
                <a:spcPct val="0"/>
              </a:spcAft>
            </a:pPr>
            <a:endParaRPr lang="tr-TR" sz="1600" dirty="0">
              <a:latin typeface="Times New Roman" pitchFamily="18" charset="0"/>
              <a:cs typeface="Times New Roman" pitchFamily="18" charset="0"/>
            </a:endParaRPr>
          </a:p>
          <a:p>
            <a:pPr indent="449263" algn="just" eaLnBrk="0" fontAlgn="base" hangingPunct="0">
              <a:spcBef>
                <a:spcPct val="0"/>
              </a:spcBef>
              <a:spcAft>
                <a:spcPct val="0"/>
              </a:spcAft>
            </a:pPr>
            <a:endParaRPr lang="tr-TR" sz="1600" dirty="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1268761"/>
            <a:ext cx="6534472" cy="707886"/>
          </a:xfrm>
          <a:prstGeom prst="rect">
            <a:avLst/>
          </a:prstGeom>
        </p:spPr>
        <p:txBody>
          <a:bodyPr wrap="square">
            <a:spAutoFit/>
          </a:bodyPr>
          <a:lstStyle/>
          <a:p>
            <a:pPr lvl="0" indent="449263" algn="just" fontAlgn="base">
              <a:spcBef>
                <a:spcPct val="0"/>
              </a:spcBef>
              <a:spcAft>
                <a:spcPct val="0"/>
              </a:spcAft>
            </a:pPr>
            <a:r>
              <a:rPr lang="tr-TR" sz="4000" b="1" dirty="0">
                <a:latin typeface="Times New Roman" pitchFamily="18" charset="0"/>
                <a:ea typeface="Calibri" pitchFamily="34" charset="0"/>
                <a:cs typeface="Times New Roman" pitchFamily="18" charset="0"/>
              </a:rPr>
              <a:t>TOHUMLUK ÜRETİMİ</a:t>
            </a:r>
            <a:endParaRPr lang="tr-TR" sz="4000" dirty="0">
              <a:latin typeface="Times New Roman" pitchFamily="18" charset="0"/>
              <a:cs typeface="Times New Roman" pitchFamily="18" charset="0"/>
            </a:endParaRPr>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6145" name="Rectangle 1"/>
          <p:cNvSpPr>
            <a:spLocks noChangeArrowheads="1"/>
          </p:cNvSpPr>
          <p:nvPr/>
        </p:nvSpPr>
        <p:spPr bwMode="auto">
          <a:xfrm>
            <a:off x="1835696" y="492139"/>
            <a:ext cx="730830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lvl="0" indent="449263" algn="just" eaLnBrk="0" fontAlgn="base" hangingPunct="0">
              <a:spcBef>
                <a:spcPct val="0"/>
              </a:spcBef>
              <a:spcAft>
                <a:spcPct val="0"/>
              </a:spcAf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Tohumluk üretimi;yetiştiricilerle yapılan sözleşmeler çerçevesinde yapılmakta olup, </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yetiştirici bulmakta</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zorluklarla karşılaşılmaktadır. Bunun nedeni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baklagil</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fiyatlarında</a:t>
            </a:r>
            <a:r>
              <a:rPr kumimoji="0" lang="tr-TR" sz="16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ve veriminde yıldan yıla  oluşan ciddi  dalgalanmalar,ekiminin genellikle </a:t>
            </a:r>
            <a:r>
              <a:rPr lang="tr-TR" sz="1600" dirty="0">
                <a:latin typeface="Times New Roman" pitchFamily="18" charset="0"/>
                <a:ea typeface="Calibri" pitchFamily="34" charset="0"/>
                <a:cs typeface="Times New Roman" pitchFamily="18" charset="0"/>
              </a:rPr>
              <a:t>parçalı arazilerde ve marjinal </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alanlarda yapılıyor olması,  tohumluk üretim ve planlamasının yapılmasını zorlaştırmaktadır.</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Çözüm önerisi:</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Yemeklik tane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baklagil</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lang="tr-TR" sz="1600" dirty="0">
                <a:latin typeface="Times New Roman" pitchFamily="18" charset="0"/>
                <a:ea typeface="Calibri" pitchFamily="34" charset="0"/>
                <a:cs typeface="Times New Roman" pitchFamily="18" charset="0"/>
              </a:rPr>
              <a:t>tohumluk </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üretimi yapan yetiştiricilere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aspir</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ve soyada olduğu gibi en az 9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kr</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/kg sözleşmeli üretim desteğinin verilmesi. </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Yemeklik tane baklagillerin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hasad</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dönemlerinde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mahsül</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olarak ithalatına kısıtlama getirilmesi yıldan yıla fiyat dalgalanmalarını önleyecektir.</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tr-TR" sz="1600" b="1" dirty="0">
                <a:latin typeface="Times New Roman" pitchFamily="18" charset="0"/>
                <a:ea typeface="Calibri" pitchFamily="34" charset="0"/>
                <a:cs typeface="Times New Roman" pitchFamily="18" charset="0"/>
              </a:rPr>
              <a:t>3</a:t>
            </a:r>
            <a:r>
              <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Araştırma kuruluşlarıyla görüşülerek saf tohum temini için çalışmaların yapılması.</a:t>
            </a: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tr-TR" sz="1600" b="1" dirty="0">
                <a:latin typeface="Times New Roman" pitchFamily="18" charset="0"/>
                <a:ea typeface="Calibri" pitchFamily="34" charset="0"/>
                <a:cs typeface="Times New Roman" pitchFamily="18" charset="0"/>
              </a:rPr>
              <a:t>4-)</a:t>
            </a:r>
            <a:r>
              <a:rPr lang="tr-TR" sz="1600" b="1" dirty="0" err="1">
                <a:latin typeface="Times New Roman" pitchFamily="18" charset="0"/>
                <a:ea typeface="Calibri" pitchFamily="34" charset="0"/>
                <a:cs typeface="Times New Roman" pitchFamily="18" charset="0"/>
              </a:rPr>
              <a:t>TAGEM’in</a:t>
            </a:r>
            <a:r>
              <a:rPr lang="tr-TR" sz="1600" b="1" dirty="0">
                <a:latin typeface="Times New Roman" pitchFamily="18" charset="0"/>
                <a:ea typeface="Calibri" pitchFamily="34" charset="0"/>
                <a:cs typeface="Times New Roman" pitchFamily="18" charset="0"/>
              </a:rPr>
              <a:t> üretimlerinin sınırlı olması bu açıdan değerlendirdiğimizde  TİGEM’in özel sektör tohum üretici kuruluşlarına Orijinal ve Sertifikalı-1 kademede üretim yapması.</a:t>
            </a: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7169" name="Rectangle 1"/>
          <p:cNvSpPr>
            <a:spLocks noChangeArrowheads="1"/>
          </p:cNvSpPr>
          <p:nvPr/>
        </p:nvSpPr>
        <p:spPr bwMode="auto">
          <a:xfrm>
            <a:off x="1907704" y="1173853"/>
            <a:ext cx="7128792"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b="1" dirty="0">
              <a:latin typeface="Times New Roman" pitchFamily="18" charset="0"/>
              <a:ea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YEMEKLİK BAKLAGİL TOHUMU SERTİFİKASYONU</a:t>
            </a:r>
            <a:endParaRPr kumimoji="0" lang="tr-T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Sertifikasyon işlemleri 5 haziran 2015 tarihli ve 29377 sayılı resmi gazetede yayımlanan yem bitkileri ve yemeklik tane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baklagil</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tohumculuğu yönetmeliği esaslarına göre yapılmaktadır. </a:t>
            </a:r>
          </a:p>
          <a:p>
            <a:pPr marL="0" marR="0" lvl="0" indent="449263" algn="just" defTabSz="914400" rtl="0" eaLnBrk="0" fontAlgn="base" latinLnBrk="0" hangingPunct="0">
              <a:lnSpc>
                <a:spcPct val="100000"/>
              </a:lnSpc>
              <a:spcBef>
                <a:spcPct val="0"/>
              </a:spcBef>
              <a:spcAft>
                <a:spcPct val="0"/>
              </a:spcAft>
              <a:buClrTx/>
              <a:buSzTx/>
              <a:buFontTx/>
              <a:buNone/>
              <a:tabLst/>
            </a:pPr>
            <a:endParaRPr lang="tr-TR" sz="1600" dirty="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Tohum ihtiyacının karşılanması amacıyla yönetmelikte  standart tohum satışına izin verilmiştir. Bunun</a:t>
            </a:r>
            <a:r>
              <a:rPr kumimoji="0" lang="tr-TR" sz="16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sakıncalı yönleri </a:t>
            </a:r>
            <a:r>
              <a:rPr kumimoji="0" lang="tr-TR" sz="1600" b="0" i="0" u="none" strike="noStrike" cap="none" normalizeH="0" dirty="0" err="1">
                <a:ln>
                  <a:noFill/>
                </a:ln>
                <a:solidFill>
                  <a:schemeClr val="tx1"/>
                </a:solidFill>
                <a:effectLst/>
                <a:latin typeface="Times New Roman" pitchFamily="18" charset="0"/>
                <a:ea typeface="Calibri" pitchFamily="34" charset="0"/>
                <a:cs typeface="Times New Roman" pitchFamily="18" charset="0"/>
              </a:rPr>
              <a:t>bulunmaktadır;</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sertifikalı</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tohum kullanımının yaygınlaşmasını kısıtlamakta, özellikle bakteriyel hastalıkların (</a:t>
            </a:r>
            <a:r>
              <a:rPr kumimoji="0" lang="tr-TR" sz="16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Antraknoz</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ve kök çürüklüğü) yayılmasını</a:t>
            </a:r>
            <a:r>
              <a:rPr lang="tr-TR" sz="1600" dirty="0">
                <a:latin typeface="Times New Roman" pitchFamily="18" charset="0"/>
                <a:ea typeface="Calibri" pitchFamily="34" charset="0"/>
                <a:cs typeface="Times New Roman" pitchFamily="18" charset="0"/>
              </a:rPr>
              <a:t> ,v</a:t>
            </a:r>
            <a:r>
              <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erim ve kalite de ciddi sorunlara yol açmaktadır.</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1979712" y="1916832"/>
            <a:ext cx="6912768"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9" name="8 Dikdörtgen"/>
          <p:cNvSpPr/>
          <p:nvPr/>
        </p:nvSpPr>
        <p:spPr>
          <a:xfrm>
            <a:off x="1835696" y="1028343"/>
            <a:ext cx="7308304" cy="5078313"/>
          </a:xfrm>
          <a:prstGeom prst="rect">
            <a:avLst/>
          </a:prstGeom>
        </p:spPr>
        <p:txBody>
          <a:bodyPr wrap="square">
            <a:spAutoFit/>
          </a:bodyPr>
          <a:lstStyle/>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r>
              <a:rPr lang="tr-TR" dirty="0">
                <a:latin typeface="Times New Roman" pitchFamily="18" charset="0"/>
                <a:cs typeface="Times New Roman" pitchFamily="18" charset="0"/>
              </a:rPr>
              <a:t>Yine ilgili yönetmelikte sanal sertifika tanımlaması yapılmış olup, bunun  </a:t>
            </a:r>
            <a:r>
              <a:rPr lang="tr-TR" dirty="0" err="1">
                <a:latin typeface="Times New Roman" pitchFamily="18" charset="0"/>
                <a:cs typeface="Times New Roman" pitchFamily="18" charset="0"/>
              </a:rPr>
              <a:t>amacıda</a:t>
            </a:r>
            <a:r>
              <a:rPr lang="tr-TR" dirty="0">
                <a:latin typeface="Times New Roman" pitchFamily="18" charset="0"/>
                <a:cs typeface="Times New Roman" pitchFamily="18" charset="0"/>
              </a:rPr>
              <a:t>, mevcut üretim arzının talebi karşılayamaması, TAGEM ve AR-GE yetkisi olan Firmaların ıslahçı materyali geliştirmesinin uzun bir zaman alacak olması. </a:t>
            </a:r>
            <a:r>
              <a:rPr lang="tr-TR" b="1" dirty="0">
                <a:latin typeface="Times New Roman" pitchFamily="18" charset="0"/>
                <a:cs typeface="Times New Roman" pitchFamily="18" charset="0"/>
              </a:rPr>
              <a:t>MERCİMEK te </a:t>
            </a:r>
            <a:r>
              <a:rPr lang="tr-TR" dirty="0">
                <a:latin typeface="Times New Roman" pitchFamily="18" charset="0"/>
                <a:cs typeface="Times New Roman" pitchFamily="18" charset="0"/>
              </a:rPr>
              <a:t>2013-2014 üretim sezonunda sertifika alımının sınırlı kalması, 2014 istatistik verilere bakıldığında  ciddi bir azalmanın olması önümüzdeki yıllarda sertifikalı tohum arzında darboğazın yaşanabileceğini göstermektedir.</a:t>
            </a: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indent="449263" algn="just" eaLnBrk="0" fontAlgn="base" hangingPunct="0">
              <a:spcBef>
                <a:spcPct val="0"/>
              </a:spcBef>
              <a:spcAft>
                <a:spcPct val="0"/>
              </a:spcAft>
            </a:pPr>
            <a:r>
              <a:rPr lang="tr-TR" dirty="0">
                <a:latin typeface="Times New Roman" pitchFamily="18" charset="0"/>
                <a:cs typeface="Times New Roman" pitchFamily="18" charset="0"/>
              </a:rPr>
              <a:t>					</a:t>
            </a:r>
            <a:r>
              <a:rPr lang="tr-TR" b="1" dirty="0">
                <a:latin typeface="Times New Roman" pitchFamily="18" charset="0"/>
                <a:ea typeface="Calibri" pitchFamily="34" charset="0"/>
                <a:cs typeface="Times New Roman" pitchFamily="18" charset="0"/>
              </a:rPr>
              <a:t>ÇÖZÜM ÖNERİLERİ;</a:t>
            </a: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r>
              <a:rPr lang="tr-TR" dirty="0">
                <a:latin typeface="Times New Roman" pitchFamily="18" charset="0"/>
                <a:cs typeface="Times New Roman" pitchFamily="18" charset="0"/>
              </a:rPr>
              <a:t>1- Sanal sertifika sürecinin  en az </a:t>
            </a:r>
            <a:r>
              <a:rPr lang="tr-TR" b="1" dirty="0">
                <a:latin typeface="Times New Roman" pitchFamily="18" charset="0"/>
                <a:cs typeface="Times New Roman" pitchFamily="18" charset="0"/>
              </a:rPr>
              <a:t>3 yıl </a:t>
            </a:r>
            <a:r>
              <a:rPr lang="tr-TR" dirty="0">
                <a:latin typeface="Times New Roman" pitchFamily="18" charset="0"/>
                <a:cs typeface="Times New Roman" pitchFamily="18" charset="0"/>
              </a:rPr>
              <a:t>daha uzatılması aksi taktirde arz-talep dengesini sağlayamayacağımızı belirtmek isteriz. Bu süre içerisinde özellikle TAGEM başta olmak üzere, TİGEM ve AR-GE yetkisi olan firmaların ıslahçı materyali  çoğaltmaları sağlanmalıdır.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8193" name="Rectangle 1"/>
          <p:cNvSpPr>
            <a:spLocks noChangeArrowheads="1"/>
          </p:cNvSpPr>
          <p:nvPr/>
        </p:nvSpPr>
        <p:spPr bwMode="auto">
          <a:xfrm>
            <a:off x="1835696" y="1640785"/>
            <a:ext cx="7308304" cy="326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tr-TR" sz="1600" b="1" dirty="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lang="tr-TR" b="1" dirty="0">
                <a:latin typeface="Times New Roman" pitchFamily="18" charset="0"/>
                <a:ea typeface="Calibri" pitchFamily="34" charset="0"/>
                <a:cs typeface="Times New Roman" pitchFamily="18" charset="0"/>
              </a:rPr>
              <a:t>2</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Yemeklik tane baklagillerde, </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standart tohum</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üretim ve satışının kesinlikle yasaklanması. </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lang="tr-TR" b="1" dirty="0">
                <a:latin typeface="Times New Roman" pitchFamily="18" charset="0"/>
                <a:ea typeface="Calibri" pitchFamily="34" charset="0"/>
                <a:cs typeface="Times New Roman" pitchFamily="18" charset="0"/>
              </a:rPr>
              <a:t>3</a:t>
            </a: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Mercimekte sertifikalı kademedeki  tohumda çeşit safiyetinin % 97’i den</a:t>
            </a:r>
            <a:r>
              <a:rPr kumimoji="0" lang="tr-TR" b="0" i="0" u="none" strike="noStrike" cap="none" normalizeH="0" dirty="0">
                <a:ln>
                  <a:noFill/>
                </a:ln>
                <a:solidFill>
                  <a:schemeClr val="tx1"/>
                </a:solidFill>
                <a:effectLst/>
                <a:latin typeface="Times New Roman" pitchFamily="18" charset="0"/>
                <a:ea typeface="Calibri" pitchFamily="34" charset="0"/>
                <a:cs typeface="Times New Roman" pitchFamily="18" charset="0"/>
              </a:rPr>
              <a:t> uygun oranlara düşürülmesi. Zira tarla kontrollerinde </a:t>
            </a:r>
            <a:r>
              <a:rPr kumimoji="0" lang="tr-TR" b="0" i="0" u="none" strike="noStrike" cap="none" normalizeH="0" dirty="0" err="1">
                <a:ln>
                  <a:noFill/>
                </a:ln>
                <a:solidFill>
                  <a:schemeClr val="tx1"/>
                </a:solidFill>
                <a:effectLst/>
                <a:latin typeface="Times New Roman" pitchFamily="18" charset="0"/>
                <a:ea typeface="Calibri" pitchFamily="34" charset="0"/>
                <a:cs typeface="Times New Roman" pitchFamily="18" charset="0"/>
              </a:rPr>
              <a:t>baklagil</a:t>
            </a:r>
            <a:r>
              <a:rPr kumimoji="0" lang="tr-TR" b="0" i="0" u="none" strike="noStrike" cap="none" normalizeH="0" dirty="0">
                <a:ln>
                  <a:noFill/>
                </a:ln>
                <a:solidFill>
                  <a:schemeClr val="tx1"/>
                </a:solidFill>
                <a:effectLst/>
                <a:latin typeface="Times New Roman" pitchFamily="18" charset="0"/>
                <a:ea typeface="Calibri" pitchFamily="34" charset="0"/>
                <a:cs typeface="Times New Roman" pitchFamily="18" charset="0"/>
              </a:rPr>
              <a:t> grubunda tip dışı  temizliği neredeyse imkansızdır.</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55976" y="0"/>
            <a:ext cx="4788024" cy="1124744"/>
          </a:xfrm>
        </p:spPr>
        <p:txBody>
          <a:bodyPr>
            <a:normAutofit fontScale="90000"/>
          </a:bodyPr>
          <a:lstStyle/>
          <a:p>
            <a:r>
              <a:rPr lang="tr-TR" sz="3600" dirty="0">
                <a:solidFill>
                  <a:schemeClr val="tx1"/>
                </a:solidFill>
              </a:rPr>
              <a:t>      </a:t>
            </a:r>
            <a:br>
              <a:rPr lang="tr-TR" sz="3600" dirty="0">
                <a:solidFill>
                  <a:schemeClr val="tx1"/>
                </a:solidFill>
              </a:rPr>
            </a:br>
            <a:br>
              <a:rPr lang="tr-TR" sz="3600" dirty="0">
                <a:solidFill>
                  <a:schemeClr val="tx1"/>
                </a:solidFill>
              </a:rPr>
            </a:br>
            <a:br>
              <a:rPr lang="tr-TR" sz="3600" dirty="0">
                <a:solidFill>
                  <a:schemeClr val="tx1"/>
                </a:solidFill>
              </a:rPr>
            </a:br>
            <a:endParaRPr lang="tr-TR" sz="3100" b="1" dirty="0">
              <a:solidFill>
                <a:schemeClr val="tx1"/>
              </a:solidFill>
            </a:endParaRPr>
          </a:p>
        </p:txBody>
      </p:sp>
      <p:pic>
        <p:nvPicPr>
          <p:cNvPr id="5" name="4 İçerik Yer Tutucusu" descr="b-1.jpg"/>
          <p:cNvPicPr>
            <a:picLocks noGrp="1" noChangeAspect="1"/>
          </p:cNvPicPr>
          <p:nvPr>
            <p:ph idx="1"/>
          </p:nvPr>
        </p:nvPicPr>
        <p:blipFill>
          <a:blip r:embed="rId2" cstate="print"/>
          <a:stretch>
            <a:fillRect/>
          </a:stretch>
        </p:blipFill>
        <p:spPr>
          <a:xfrm>
            <a:off x="0" y="4653136"/>
            <a:ext cx="1835696" cy="2204864"/>
          </a:xfrm>
        </p:spPr>
      </p:pic>
      <p:pic>
        <p:nvPicPr>
          <p:cNvPr id="6" name="5 Resim" descr="b-2.jpg"/>
          <p:cNvPicPr>
            <a:picLocks noChangeAspect="1"/>
          </p:cNvPicPr>
          <p:nvPr/>
        </p:nvPicPr>
        <p:blipFill>
          <a:blip r:embed="rId3" cstate="print"/>
          <a:stretch>
            <a:fillRect/>
          </a:stretch>
        </p:blipFill>
        <p:spPr>
          <a:xfrm>
            <a:off x="1" y="2924944"/>
            <a:ext cx="1835695" cy="1728192"/>
          </a:xfrm>
          <a:prstGeom prst="rect">
            <a:avLst/>
          </a:prstGeom>
        </p:spPr>
      </p:pic>
      <p:pic>
        <p:nvPicPr>
          <p:cNvPr id="7" name="6 Resim" descr="b-3.jpg"/>
          <p:cNvPicPr>
            <a:picLocks noChangeAspect="1"/>
          </p:cNvPicPr>
          <p:nvPr/>
        </p:nvPicPr>
        <p:blipFill>
          <a:blip r:embed="rId4" cstate="print"/>
          <a:stretch>
            <a:fillRect/>
          </a:stretch>
        </p:blipFill>
        <p:spPr>
          <a:xfrm>
            <a:off x="1" y="1052736"/>
            <a:ext cx="1835695" cy="1872208"/>
          </a:xfrm>
          <a:prstGeom prst="rect">
            <a:avLst/>
          </a:prstGeom>
        </p:spPr>
      </p:pic>
      <p:sp>
        <p:nvSpPr>
          <p:cNvPr id="8" name="7 Dikdörtgen"/>
          <p:cNvSpPr/>
          <p:nvPr/>
        </p:nvSpPr>
        <p:spPr>
          <a:xfrm>
            <a:off x="2286000" y="2132856"/>
            <a:ext cx="5526360" cy="1323439"/>
          </a:xfrm>
          <a:prstGeom prst="rect">
            <a:avLst/>
          </a:prstGeom>
        </p:spPr>
        <p:txBody>
          <a:bodyPr wrap="square">
            <a:spAutoFit/>
          </a:bodyPr>
          <a:lstStyle/>
          <a:p>
            <a:pPr algn="ctr"/>
            <a:br>
              <a:rPr lang="tr-TR" sz="4000" dirty="0"/>
            </a:br>
            <a:endParaRPr lang="tr-TR" sz="4000" dirty="0"/>
          </a:p>
        </p:txBody>
      </p:sp>
      <p:pic>
        <p:nvPicPr>
          <p:cNvPr id="1026" name="Picture 2" descr="C:\Users\hakan\Desktop\logo.jpg"/>
          <p:cNvPicPr>
            <a:picLocks noChangeAspect="1" noChangeArrowheads="1"/>
          </p:cNvPicPr>
          <p:nvPr/>
        </p:nvPicPr>
        <p:blipFill>
          <a:blip r:embed="rId5" cstate="print"/>
          <a:srcRect/>
          <a:stretch>
            <a:fillRect/>
          </a:stretch>
        </p:blipFill>
        <p:spPr bwMode="auto">
          <a:xfrm>
            <a:off x="5220072" y="0"/>
            <a:ext cx="3923928" cy="1052736"/>
          </a:xfrm>
          <a:prstGeom prst="rect">
            <a:avLst/>
          </a:prstGeom>
          <a:noFill/>
        </p:spPr>
      </p:pic>
      <p:sp>
        <p:nvSpPr>
          <p:cNvPr id="9" name="8 Dikdörtgen"/>
          <p:cNvSpPr/>
          <p:nvPr/>
        </p:nvSpPr>
        <p:spPr>
          <a:xfrm>
            <a:off x="1835696" y="1582340"/>
            <a:ext cx="7308304" cy="3970318"/>
          </a:xfrm>
          <a:prstGeom prst="rect">
            <a:avLst/>
          </a:prstGeom>
        </p:spPr>
        <p:txBody>
          <a:bodyPr wrap="square">
            <a:spAutoFit/>
          </a:bodyPr>
          <a:lstStyle/>
          <a:p>
            <a:pPr lvl="0" indent="449263" algn="just" eaLnBrk="0" fontAlgn="base" hangingPunct="0">
              <a:spcBef>
                <a:spcPct val="0"/>
              </a:spcBef>
              <a:spcAft>
                <a:spcPct val="0"/>
              </a:spcAft>
            </a:pPr>
            <a:endParaRPr lang="tr-TR" b="1" dirty="0">
              <a:latin typeface="Times New Roman" pitchFamily="18" charset="0"/>
              <a:ea typeface="Calibri" pitchFamily="34" charset="0"/>
              <a:cs typeface="Times New Roman" pitchFamily="18" charset="0"/>
            </a:endParaRPr>
          </a:p>
          <a:p>
            <a:pPr lvl="0" indent="449263" algn="just" eaLnBrk="0" fontAlgn="base" hangingPunct="0">
              <a:spcBef>
                <a:spcPct val="0"/>
              </a:spcBef>
              <a:spcAft>
                <a:spcPct val="0"/>
              </a:spcAft>
            </a:pPr>
            <a:endParaRPr lang="tr-TR" b="1" dirty="0">
              <a:latin typeface="Times New Roman" pitchFamily="18" charset="0"/>
              <a:ea typeface="Calibri" pitchFamily="34" charset="0"/>
              <a:cs typeface="Times New Roman" pitchFamily="18" charset="0"/>
            </a:endParaRPr>
          </a:p>
          <a:p>
            <a:pPr lvl="0" indent="449263" algn="just" eaLnBrk="0" fontAlgn="base" hangingPunct="0">
              <a:spcBef>
                <a:spcPct val="0"/>
              </a:spcBef>
              <a:spcAft>
                <a:spcPct val="0"/>
              </a:spcAft>
            </a:pPr>
            <a:endParaRPr lang="tr-TR" b="1" dirty="0">
              <a:latin typeface="Times New Roman" pitchFamily="18" charset="0"/>
              <a:ea typeface="Calibri" pitchFamily="34" charset="0"/>
              <a:cs typeface="Times New Roman" pitchFamily="18" charset="0"/>
            </a:endParaRPr>
          </a:p>
          <a:p>
            <a:pPr lvl="0" indent="449263" algn="just"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5-</a:t>
            </a:r>
            <a:r>
              <a:rPr lang="tr-TR" dirty="0">
                <a:latin typeface="Times New Roman" pitchFamily="18" charset="0"/>
                <a:ea typeface="Calibri" pitchFamily="34" charset="0"/>
                <a:cs typeface="Times New Roman" pitchFamily="18" charset="0"/>
              </a:rPr>
              <a:t>Tarla kontrolleri ve numune alımlarında iller arasında farklı uygulamaların yapılıyor olması, </a:t>
            </a:r>
            <a:r>
              <a:rPr lang="tr-TR" b="1" dirty="0">
                <a:latin typeface="Times New Roman" pitchFamily="18" charset="0"/>
                <a:ea typeface="Calibri" pitchFamily="34" charset="0"/>
                <a:cs typeface="Times New Roman" pitchFamily="18" charset="0"/>
              </a:rPr>
              <a:t>Örneğin;</a:t>
            </a:r>
            <a:r>
              <a:rPr lang="tr-TR" dirty="0">
                <a:latin typeface="Times New Roman" pitchFamily="18" charset="0"/>
                <a:ea typeface="Calibri" pitchFamily="34" charset="0"/>
                <a:cs typeface="Times New Roman" pitchFamily="18" charset="0"/>
              </a:rPr>
              <a:t> Etiket dikim şeklinin belirlenmesi.</a:t>
            </a:r>
          </a:p>
          <a:p>
            <a:pPr indent="449263" algn="just"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					ÇÖZÜM ÖNERİSİ</a:t>
            </a:r>
          </a:p>
          <a:p>
            <a:pPr lvl="0" indent="449263" algn="just" eaLnBrk="0" fontAlgn="base" hangingPunct="0">
              <a:spcBef>
                <a:spcPct val="0"/>
              </a:spcBef>
              <a:spcAft>
                <a:spcPct val="0"/>
              </a:spcAft>
            </a:pPr>
            <a:r>
              <a:rPr lang="tr-TR" dirty="0">
                <a:latin typeface="Times New Roman" pitchFamily="18" charset="0"/>
                <a:ea typeface="Calibri" pitchFamily="34" charset="0"/>
                <a:cs typeface="Times New Roman" pitchFamily="18" charset="0"/>
              </a:rPr>
              <a:t> Metot birliği sağlanmalı ve alınan kararların TÜRKTOB tarafından web sitesi üzerinden firmalar bilgilendirilmeli.</a:t>
            </a:r>
          </a:p>
          <a:p>
            <a:pPr lvl="0" indent="449263" algn="just" eaLnBrk="0" fontAlgn="base" hangingPunct="0">
              <a:spcBef>
                <a:spcPct val="0"/>
              </a:spcBef>
              <a:spcAft>
                <a:spcPct val="0"/>
              </a:spcAft>
            </a:pPr>
            <a:endParaRPr lang="tr-TR" dirty="0">
              <a:latin typeface="Times New Roman" pitchFamily="18" charset="0"/>
              <a:cs typeface="Times New Roman" pitchFamily="18" charset="0"/>
            </a:endParaRPr>
          </a:p>
          <a:p>
            <a:pPr lvl="0" indent="449263" algn="just"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6</a:t>
            </a:r>
            <a:r>
              <a:rPr lang="tr-TR" dirty="0">
                <a:latin typeface="Times New Roman" pitchFamily="18" charset="0"/>
                <a:ea typeface="Calibri" pitchFamily="34" charset="0"/>
                <a:cs typeface="Times New Roman" pitchFamily="18" charset="0"/>
              </a:rPr>
              <a:t>-Döner sermaye ücreti  oranlarının düşürülmesi.</a:t>
            </a:r>
          </a:p>
          <a:p>
            <a:pPr lvl="0" indent="449263" algn="just" eaLnBrk="0" fontAlgn="base" hangingPunct="0">
              <a:spcBef>
                <a:spcPct val="0"/>
              </a:spcBef>
              <a:spcAft>
                <a:spcPct val="0"/>
              </a:spcAft>
            </a:pPr>
            <a:endParaRPr lang="tr-TR" dirty="0">
              <a:latin typeface="Times New Roman" pitchFamily="18" charset="0"/>
              <a:ea typeface="Calibri" pitchFamily="34" charset="0"/>
              <a:cs typeface="Times New Roman" pitchFamily="18" charset="0"/>
            </a:endParaRPr>
          </a:p>
          <a:p>
            <a:pPr lvl="0" indent="449263" algn="just" eaLnBrk="0" fontAlgn="base" hangingPunct="0">
              <a:spcBef>
                <a:spcPct val="0"/>
              </a:spcBef>
              <a:spcAft>
                <a:spcPct val="0"/>
              </a:spcAft>
            </a:pPr>
            <a:r>
              <a:rPr lang="tr-TR" b="1" dirty="0">
                <a:latin typeface="Times New Roman" pitchFamily="18" charset="0"/>
                <a:ea typeface="Calibri" pitchFamily="34" charset="0"/>
                <a:cs typeface="Times New Roman" pitchFamily="18" charset="0"/>
              </a:rPr>
              <a:t>7-</a:t>
            </a:r>
            <a:r>
              <a:rPr lang="tr-TR" dirty="0">
                <a:latin typeface="Times New Roman" pitchFamily="18" charset="0"/>
                <a:ea typeface="Calibri" pitchFamily="34" charset="0"/>
                <a:cs typeface="Times New Roman" pitchFamily="18" charset="0"/>
              </a:rPr>
              <a:t>Arazilerin parçalı olmasından dolayı tarla kontrol ücretlerinin hesaplanmasında farklı parametrelerin uygulanması için bakanlıkla görüşmelerin yapılması.</a:t>
            </a:r>
            <a:endParaRPr lang="tr-TR"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1265</TotalTime>
  <Words>1085</Words>
  <Application>Microsoft Office PowerPoint</Application>
  <PresentationFormat>Ekran Gösterisi (4:3)</PresentationFormat>
  <Paragraphs>256</Paragraphs>
  <Slides>15</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15</vt:i4>
      </vt:variant>
    </vt:vector>
  </HeadingPairs>
  <TitlesOfParts>
    <vt:vector size="23" baseType="lpstr">
      <vt:lpstr>Arial</vt:lpstr>
      <vt:lpstr>Calibri</vt:lpstr>
      <vt:lpstr>Franklin Gothic Book</vt:lpstr>
      <vt:lpstr>Franklin Gothic Medium</vt:lpstr>
      <vt:lpstr>Tahoma</vt:lpstr>
      <vt:lpstr>Times New Roman</vt:lpstr>
      <vt:lpstr>Wingdings 2</vt:lpstr>
      <vt:lpstr>Gezinti</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tohum</dc:title>
  <dc:creator>hakan kaya</dc:creator>
  <cp:lastModifiedBy>pc</cp:lastModifiedBy>
  <cp:revision>249</cp:revision>
  <dcterms:created xsi:type="dcterms:W3CDTF">2014-08-16T16:25:09Z</dcterms:created>
  <dcterms:modified xsi:type="dcterms:W3CDTF">2016-12-23T08:23:12Z</dcterms:modified>
</cp:coreProperties>
</file>